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81" r:id="rId3"/>
    <p:sldId id="287" r:id="rId4"/>
    <p:sldId id="282" r:id="rId5"/>
    <p:sldId id="258" r:id="rId6"/>
    <p:sldId id="284" r:id="rId7"/>
    <p:sldId id="285" r:id="rId8"/>
    <p:sldId id="260" r:id="rId9"/>
    <p:sldId id="261" r:id="rId10"/>
    <p:sldId id="262" r:id="rId11"/>
    <p:sldId id="263" r:id="rId12"/>
    <p:sldId id="265" r:id="rId13"/>
    <p:sldId id="266" r:id="rId14"/>
    <p:sldId id="267" r:id="rId15"/>
    <p:sldId id="268" r:id="rId16"/>
    <p:sldId id="288" r:id="rId17"/>
    <p:sldId id="272" r:id="rId18"/>
    <p:sldId id="273" r:id="rId19"/>
    <p:sldId id="274" r:id="rId20"/>
    <p:sldId id="275" r:id="rId21"/>
    <p:sldId id="276" r:id="rId22"/>
    <p:sldId id="277" r:id="rId23"/>
    <p:sldId id="278" r:id="rId24"/>
    <p:sldId id="279" r:id="rId25"/>
    <p:sldId id="280" r:id="rId26"/>
    <p:sldId id="286" r:id="rId27"/>
    <p:sldId id="289" r:id="rId28"/>
  </p:sldIdLst>
  <p:sldSz cx="9144000" cy="5715000" type="screen16x1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667" autoAdjust="0"/>
  </p:normalViewPr>
  <p:slideViewPr>
    <p:cSldViewPr snapToGrid="0">
      <p:cViewPr varScale="1">
        <p:scale>
          <a:sx n="54" d="100"/>
          <a:sy n="54" d="100"/>
        </p:scale>
        <p:origin x="164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748218D-C5B3-4A6E-9E4E-38169D866EEF}" type="datetimeFigureOut">
              <a:rPr lang="de-DE" smtClean="0"/>
              <a:t>20.01.2026</a:t>
            </a:fld>
            <a:endParaRPr lang="de-DE"/>
          </a:p>
        </p:txBody>
      </p:sp>
      <p:sp>
        <p:nvSpPr>
          <p:cNvPr id="4" name="Folienbildplatzhalter 3"/>
          <p:cNvSpPr>
            <a:spLocks noGrp="1" noRot="1" noChangeAspect="1"/>
          </p:cNvSpPr>
          <p:nvPr>
            <p:ph type="sldImg" idx="2"/>
          </p:nvPr>
        </p:nvSpPr>
        <p:spPr>
          <a:xfrm>
            <a:off x="893763" y="1336675"/>
            <a:ext cx="5772150"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D02B20E-0E3C-4A58-B729-B35C8F01EEF4}" type="slidenum">
              <a:rPr lang="de-DE" smtClean="0"/>
              <a:t>‹Nr.›</a:t>
            </a:fld>
            <a:endParaRPr lang="de-DE"/>
          </a:p>
        </p:txBody>
      </p:sp>
    </p:spTree>
    <p:extLst>
      <p:ext uri="{BB962C8B-B14F-4D97-AF65-F5344CB8AC3E}">
        <p14:creationId xmlns:p14="http://schemas.microsoft.com/office/powerpoint/2010/main" val="96408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p>
        </p:txBody>
      </p:sp>
      <p:sp>
        <p:nvSpPr>
          <p:cNvPr id="4" name="Foliennummernplatzhalter 3"/>
          <p:cNvSpPr>
            <a:spLocks noGrp="1"/>
          </p:cNvSpPr>
          <p:nvPr>
            <p:ph type="sldNum" sz="quarter" idx="5"/>
          </p:nvPr>
        </p:nvSpPr>
        <p:spPr/>
        <p:txBody>
          <a:bodyPr/>
          <a:lstStyle/>
          <a:p>
            <a:fld id="{9BB10272-271B-4CB7-8A8D-E6B767B6EBBA}" type="slidenum">
              <a:rPr lang="de-DE" smtClean="0"/>
              <a:t>2</a:t>
            </a:fld>
            <a:endParaRPr lang="de-DE"/>
          </a:p>
        </p:txBody>
      </p:sp>
    </p:spTree>
    <p:extLst>
      <p:ext uri="{BB962C8B-B14F-4D97-AF65-F5344CB8AC3E}">
        <p14:creationId xmlns:p14="http://schemas.microsoft.com/office/powerpoint/2010/main" val="425884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11</a:t>
            </a:fld>
            <a:endParaRPr lang="de-DE"/>
          </a:p>
        </p:txBody>
      </p:sp>
    </p:spTree>
    <p:extLst>
      <p:ext uri="{BB962C8B-B14F-4D97-AF65-F5344CB8AC3E}">
        <p14:creationId xmlns:p14="http://schemas.microsoft.com/office/powerpoint/2010/main" val="277895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r>
              <a:rPr lang="de-DE" dirty="0"/>
              <a:t>PROBLEM MIT EINHEITLICHER KOORDINATEN AUSRICHTUNG EINDEUTIG GELÖST</a:t>
            </a:r>
          </a:p>
        </p:txBody>
      </p:sp>
      <p:sp>
        <p:nvSpPr>
          <p:cNvPr id="4" name="Foliennummernplatzhalter 3"/>
          <p:cNvSpPr>
            <a:spLocks noGrp="1"/>
          </p:cNvSpPr>
          <p:nvPr>
            <p:ph type="sldNum" sz="quarter" idx="5"/>
          </p:nvPr>
        </p:nvSpPr>
        <p:spPr/>
        <p:txBody>
          <a:bodyPr/>
          <a:lstStyle/>
          <a:p>
            <a:fld id="{AD02B20E-0E3C-4A58-B729-B35C8F01EEF4}" type="slidenum">
              <a:rPr lang="de-DE" smtClean="0"/>
              <a:t>12</a:t>
            </a:fld>
            <a:endParaRPr lang="de-DE"/>
          </a:p>
        </p:txBody>
      </p:sp>
    </p:spTree>
    <p:extLst>
      <p:ext uri="{BB962C8B-B14F-4D97-AF65-F5344CB8AC3E}">
        <p14:creationId xmlns:p14="http://schemas.microsoft.com/office/powerpoint/2010/main" val="79462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 Wie Folien</a:t>
            </a:r>
          </a:p>
          <a:p>
            <a:r>
              <a:rPr lang="de-DE" dirty="0"/>
              <a:t>Tagessumme aus Normalvektoren</a:t>
            </a:r>
            <a:br>
              <a:rPr lang="de-DE" dirty="0"/>
            </a:br>
            <a:r>
              <a:rPr lang="de-DE" dirty="0"/>
              <a:t>-Neu ist Trapez </a:t>
            </a:r>
            <a:r>
              <a:rPr lang="de-DE" dirty="0" err="1"/>
              <a:t>integration</a:t>
            </a:r>
            <a:r>
              <a:rPr lang="de-DE" dirty="0"/>
              <a:t> für </a:t>
            </a:r>
            <a:r>
              <a:rPr lang="de-DE" dirty="0" err="1"/>
              <a:t>leistung</a:t>
            </a:r>
            <a:r>
              <a:rPr lang="de-DE" dirty="0"/>
              <a:t> über den ganzen Tag</a:t>
            </a:r>
            <a:br>
              <a:rPr lang="de-DE" dirty="0"/>
            </a:br>
            <a:r>
              <a:rPr lang="de-DE" dirty="0"/>
              <a:t>-</a:t>
            </a:r>
            <a:r>
              <a:rPr lang="de-DE" dirty="0" err="1"/>
              <a:t>arrayfun</a:t>
            </a:r>
            <a:r>
              <a:rPr lang="de-DE" dirty="0"/>
              <a:t> und </a:t>
            </a:r>
            <a:r>
              <a:rPr lang="de-DE" dirty="0" err="1"/>
              <a:t>sum</a:t>
            </a:r>
            <a:r>
              <a:rPr lang="de-DE" dirty="0"/>
              <a:t> für das ganze Jahr</a:t>
            </a:r>
          </a:p>
        </p:txBody>
      </p:sp>
      <p:sp>
        <p:nvSpPr>
          <p:cNvPr id="4" name="Foliennummernplatzhalter 3"/>
          <p:cNvSpPr>
            <a:spLocks noGrp="1"/>
          </p:cNvSpPr>
          <p:nvPr>
            <p:ph type="sldNum" sz="quarter" idx="5"/>
          </p:nvPr>
        </p:nvSpPr>
        <p:spPr/>
        <p:txBody>
          <a:bodyPr/>
          <a:lstStyle/>
          <a:p>
            <a:fld id="{AD02B20E-0E3C-4A58-B729-B35C8F01EEF4}" type="slidenum">
              <a:rPr lang="de-DE" smtClean="0"/>
              <a:t>13</a:t>
            </a:fld>
            <a:endParaRPr lang="de-DE"/>
          </a:p>
        </p:txBody>
      </p:sp>
    </p:spTree>
    <p:extLst>
      <p:ext uri="{BB962C8B-B14F-4D97-AF65-F5344CB8AC3E}">
        <p14:creationId xmlns:p14="http://schemas.microsoft.com/office/powerpoint/2010/main" val="2654601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14</a:t>
            </a:fld>
            <a:endParaRPr lang="de-DE"/>
          </a:p>
        </p:txBody>
      </p:sp>
    </p:spTree>
    <p:extLst>
      <p:ext uri="{BB962C8B-B14F-4D97-AF65-F5344CB8AC3E}">
        <p14:creationId xmlns:p14="http://schemas.microsoft.com/office/powerpoint/2010/main" val="112381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Sieht zugriff auf </a:t>
            </a:r>
            <a:r>
              <a:rPr lang="de-DE" dirty="0" err="1"/>
              <a:t>funktionen</a:t>
            </a:r>
            <a:r>
              <a:rPr lang="de-DE" dirty="0"/>
              <a:t> aus 1&amp;2 und </a:t>
            </a:r>
            <a:r>
              <a:rPr lang="de-DE" dirty="0" err="1"/>
              <a:t>trapz</a:t>
            </a:r>
            <a:endParaRPr lang="de-DE" dirty="0"/>
          </a:p>
          <a:p>
            <a:endParaRPr lang="de-DE" dirty="0"/>
          </a:p>
          <a:p>
            <a:r>
              <a:rPr lang="de-DE" dirty="0" err="1"/>
              <a:t>Powervalues</a:t>
            </a:r>
            <a:r>
              <a:rPr lang="de-DE" dirty="0"/>
              <a:t> ist ein tag</a:t>
            </a:r>
          </a:p>
        </p:txBody>
      </p:sp>
      <p:sp>
        <p:nvSpPr>
          <p:cNvPr id="4" name="Foliennummernplatzhalter 3"/>
          <p:cNvSpPr>
            <a:spLocks noGrp="1"/>
          </p:cNvSpPr>
          <p:nvPr>
            <p:ph type="sldNum" sz="quarter" idx="5"/>
          </p:nvPr>
        </p:nvSpPr>
        <p:spPr/>
        <p:txBody>
          <a:bodyPr/>
          <a:lstStyle/>
          <a:p>
            <a:fld id="{AD02B20E-0E3C-4A58-B729-B35C8F01EEF4}" type="slidenum">
              <a:rPr lang="de-DE" smtClean="0"/>
              <a:t>15</a:t>
            </a:fld>
            <a:endParaRPr lang="de-DE"/>
          </a:p>
        </p:txBody>
      </p:sp>
    </p:spTree>
    <p:extLst>
      <p:ext uri="{BB962C8B-B14F-4D97-AF65-F5344CB8AC3E}">
        <p14:creationId xmlns:p14="http://schemas.microsoft.com/office/powerpoint/2010/main" val="2541083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a:t>
                </a:r>
                <a:br>
                  <a:rPr lang="de-DE" dirty="0"/>
                </a:br>
                <a:r>
                  <a:rPr lang="de-DE" dirty="0"/>
                  <a:t>Kurz: Problem Sonne von hinten</a:t>
                </a:r>
                <a:br>
                  <a:rPr lang="de-DE" dirty="0"/>
                </a:br>
                <a:r>
                  <a:rPr lang="de-DE" dirty="0"/>
                  <a:t>Lösung: Winkel des Skalarprodukts kleiner 0? Leistung dann 0</a:t>
                </a:r>
                <a:br>
                  <a:rPr lang="de-DE" dirty="0"/>
                </a:br>
                <a:br>
                  <a:rPr lang="de-DE"/>
                </a:br>
                <a:r>
                  <a:rPr lang="de-DE"/>
                  <a:t>Andere </a:t>
                </a:r>
                <a:r>
                  <a:rPr lang="de-DE" dirty="0"/>
                  <a:t>stelle mit </a:t>
                </a:r>
                <a:r>
                  <a:rPr lang="de-DE" dirty="0" err="1"/>
                  <a:t>clipping</a:t>
                </a:r>
                <a:r>
                  <a:rPr lang="de-DE" dirty="0"/>
                  <a:t>:</a:t>
                </a:r>
                <a:br>
                  <a:rPr lang="de-DE" dirty="0"/>
                </a:br>
                <a14:m>
                  <m:oMathPara xmlns:m="http://schemas.openxmlformats.org/officeDocument/2006/math">
                    <m:oMathParaPr>
                      <m:jc m:val="centerGroup"/>
                    </m:oMathParaPr>
                    <m:oMath xmlns:m="http://schemas.openxmlformats.org/officeDocument/2006/math">
                      <m:r>
                        <a:rPr lang="de-DE" sz="1200" i="1" kern="1200" smtClean="0">
                          <a:solidFill>
                            <a:schemeClr val="tx1"/>
                          </a:solidFill>
                          <a:latin typeface="Cambria Math" panose="02040503050406030204" pitchFamily="18" charset="0"/>
                          <a:ea typeface="+mn-ea"/>
                          <a:cs typeface="+mn-cs"/>
                        </a:rPr>
                        <m:t>𝑃</m:t>
                      </m:r>
                      <m:r>
                        <a:rPr lang="de-DE" sz="1200" i="0" kern="1200">
                          <a:solidFill>
                            <a:schemeClr val="tx1"/>
                          </a:solidFill>
                          <a:latin typeface="Cambria Math" panose="02040503050406030204" pitchFamily="18" charset="0"/>
                          <a:ea typeface="+mn-ea"/>
                          <a:cs typeface="+mn-cs"/>
                        </a:rPr>
                        <m:t>=</m:t>
                      </m:r>
                      <m:sSub>
                        <m:sSubPr>
                          <m:ctrlPr>
                            <a:rPr lang="de-DE" sz="1200" i="1" kern="1200">
                              <a:solidFill>
                                <a:schemeClr val="tx1"/>
                              </a:solidFill>
                              <a:latin typeface="Cambria Math" panose="02040503050406030204" pitchFamily="18" charset="0"/>
                              <a:ea typeface="+mn-ea"/>
                              <a:cs typeface="+mn-cs"/>
                            </a:rPr>
                          </m:ctrlPr>
                        </m:sSubPr>
                        <m:e>
                          <m:r>
                            <a:rPr lang="de-DE" sz="1200" i="1" kern="1200">
                              <a:solidFill>
                                <a:schemeClr val="tx1"/>
                              </a:solidFill>
                              <a:latin typeface="Cambria Math" panose="02040503050406030204" pitchFamily="18" charset="0"/>
                              <a:ea typeface="+mn-ea"/>
                              <a:cs typeface="+mn-cs"/>
                            </a:rPr>
                            <m:t>𝑆</m:t>
                          </m:r>
                        </m:e>
                        <m:sub>
                          <m:r>
                            <a:rPr lang="de-DE" sz="1200" i="0" kern="1200">
                              <a:solidFill>
                                <a:schemeClr val="tx1"/>
                              </a:solidFill>
                              <a:latin typeface="Cambria Math" panose="02040503050406030204" pitchFamily="18" charset="0"/>
                              <a:ea typeface="+mn-ea"/>
                              <a:cs typeface="+mn-cs"/>
                            </a:rPr>
                            <m:t>0</m:t>
                          </m:r>
                        </m:sub>
                      </m:sSub>
                      <m:r>
                        <a:rPr lang="de-DE" sz="1200" i="0" kern="1200">
                          <a:solidFill>
                            <a:schemeClr val="tx1"/>
                          </a:solidFill>
                          <a:latin typeface="Cambria Math" panose="02040503050406030204" pitchFamily="18" charset="0"/>
                          <a:ea typeface="+mn-ea"/>
                          <a:cs typeface="+mn-cs"/>
                        </a:rPr>
                        <m:t>⋅</m:t>
                      </m:r>
                      <m:r>
                        <m:rPr>
                          <m:sty m:val="p"/>
                        </m:rPr>
                        <a:rPr lang="de-DE" sz="1200" i="0" kern="1200">
                          <a:solidFill>
                            <a:schemeClr val="tx1"/>
                          </a:solidFill>
                          <a:latin typeface="Cambria Math" panose="02040503050406030204" pitchFamily="18" charset="0"/>
                          <a:ea typeface="+mn-ea"/>
                          <a:cs typeface="+mn-cs"/>
                        </a:rPr>
                        <m:t>max</m:t>
                      </m:r>
                      <m:d>
                        <m:dPr>
                          <m:sepChr m:val=","/>
                          <m:ctrlPr>
                            <a:rPr lang="de-DE" sz="1200" i="1" kern="1200">
                              <a:solidFill>
                                <a:schemeClr val="tx1"/>
                              </a:solidFill>
                              <a:latin typeface="Cambria Math" panose="02040503050406030204" pitchFamily="18" charset="0"/>
                              <a:ea typeface="+mn-ea"/>
                              <a:cs typeface="+mn-cs"/>
                            </a:rPr>
                          </m:ctrlPr>
                        </m:dPr>
                        <m:e>
                          <m:r>
                            <a:rPr lang="de-DE" sz="1200" i="0" kern="1200">
                              <a:solidFill>
                                <a:schemeClr val="tx1"/>
                              </a:solidFill>
                              <a:latin typeface="Cambria Math" panose="02040503050406030204" pitchFamily="18" charset="0"/>
                              <a:ea typeface="+mn-ea"/>
                              <a:cs typeface="+mn-cs"/>
                            </a:rPr>
                            <m:t>0</m:t>
                          </m:r>
                        </m:e>
                        <m:e>
                          <m:acc>
                            <m:accPr>
                              <m:chr m:val="⃗"/>
                              <m:ctrlPr>
                                <a:rPr lang="de-DE" sz="1200" i="1" kern="1200">
                                  <a:solidFill>
                                    <a:schemeClr val="tx1"/>
                                  </a:solidFill>
                                  <a:latin typeface="Cambria Math" panose="02040503050406030204" pitchFamily="18" charset="0"/>
                                  <a:ea typeface="+mn-ea"/>
                                  <a:cs typeface="+mn-cs"/>
                                </a:rPr>
                              </m:ctrlPr>
                            </m:accPr>
                            <m:e>
                              <m:r>
                                <a:rPr lang="de-DE" sz="1200" i="1" kern="1200">
                                  <a:solidFill>
                                    <a:schemeClr val="tx1"/>
                                  </a:solidFill>
                                  <a:latin typeface="Cambria Math" panose="02040503050406030204" pitchFamily="18" charset="0"/>
                                  <a:ea typeface="+mn-ea"/>
                                  <a:cs typeface="+mn-cs"/>
                                </a:rPr>
                                <m:t>𝑛</m:t>
                              </m:r>
                            </m:e>
                          </m:acc>
                          <m:r>
                            <a:rPr lang="de-DE" sz="1200" i="0" kern="1200">
                              <a:solidFill>
                                <a:schemeClr val="tx1"/>
                              </a:solidFill>
                              <a:latin typeface="Cambria Math" panose="02040503050406030204" pitchFamily="18" charset="0"/>
                              <a:ea typeface="+mn-ea"/>
                              <a:cs typeface="+mn-cs"/>
                            </a:rPr>
                            <m:t>⋅</m:t>
                          </m:r>
                          <m:acc>
                            <m:accPr>
                              <m:chr m:val="⃗"/>
                              <m:ctrlPr>
                                <a:rPr lang="de-DE" sz="1200" i="1" kern="1200">
                                  <a:solidFill>
                                    <a:schemeClr val="tx1"/>
                                  </a:solidFill>
                                  <a:latin typeface="Cambria Math" panose="02040503050406030204" pitchFamily="18" charset="0"/>
                                  <a:ea typeface="+mn-ea"/>
                                  <a:cs typeface="+mn-cs"/>
                                </a:rPr>
                              </m:ctrlPr>
                            </m:accPr>
                            <m:e>
                              <m:r>
                                <a:rPr lang="de-DE" sz="1200" i="1" kern="1200">
                                  <a:solidFill>
                                    <a:schemeClr val="tx1"/>
                                  </a:solidFill>
                                  <a:latin typeface="Cambria Math" panose="02040503050406030204" pitchFamily="18" charset="0"/>
                                  <a:ea typeface="+mn-ea"/>
                                  <a:cs typeface="+mn-cs"/>
                                </a:rPr>
                                <m:t>𝑠</m:t>
                              </m:r>
                            </m:e>
                          </m:acc>
                        </m:e>
                      </m:d>
                    </m:oMath>
                  </m:oMathPara>
                </a14:m>
                <a:endParaRPr lang="de-DE" dirty="0"/>
              </a:p>
              <a:p>
                <a:endParaRPr lang="de-DE" dirty="0"/>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a:t>
                </a:r>
                <a:br>
                  <a:rPr lang="de-DE" dirty="0"/>
                </a:br>
                <a:r>
                  <a:rPr lang="de-DE" dirty="0"/>
                  <a:t>Kurz: Problem Sonne von hinten</a:t>
                </a:r>
                <a:br>
                  <a:rPr lang="de-DE" dirty="0"/>
                </a:br>
                <a:r>
                  <a:rPr lang="de-DE" dirty="0"/>
                  <a:t>Lösung: Winkel des Skalarprodukts kleiner 0? Leistung dann 0</a:t>
                </a:r>
                <a:br>
                  <a:rPr lang="de-DE" dirty="0"/>
                </a:br>
                <a:br>
                  <a:rPr lang="de-DE"/>
                </a:br>
                <a:r>
                  <a:rPr lang="de-DE"/>
                  <a:t>Andere </a:t>
                </a:r>
                <a:r>
                  <a:rPr lang="de-DE" dirty="0"/>
                  <a:t>stelle mit </a:t>
                </a:r>
                <a:r>
                  <a:rPr lang="de-DE" dirty="0" err="1"/>
                  <a:t>clipping</a:t>
                </a:r>
                <a:r>
                  <a:rPr lang="de-DE" dirty="0"/>
                  <a:t>:</a:t>
                </a:r>
                <a:br>
                  <a:rPr lang="de-DE" dirty="0"/>
                </a:br>
                <a:r>
                  <a:rPr lang="de-DE" sz="1200" i="0" kern="1200">
                    <a:solidFill>
                      <a:schemeClr val="tx1"/>
                    </a:solidFill>
                    <a:latin typeface="+mn-lt"/>
                    <a:ea typeface="+mn-ea"/>
                    <a:cs typeface="+mn-cs"/>
                  </a:rPr>
                  <a:t>𝑃=𝑆_0⋅max(0ⓜ,𝑛 ⃗⋅𝑠 ⃗ )</a:t>
                </a:r>
                <a:endParaRPr lang="de-DE" dirty="0"/>
              </a:p>
              <a:p>
                <a:endParaRPr lang="de-DE" dirty="0"/>
              </a:p>
            </p:txBody>
          </p:sp>
        </mc:Fallback>
      </mc:AlternateContent>
      <p:sp>
        <p:nvSpPr>
          <p:cNvPr id="4" name="Foliennummernplatzhalter 3"/>
          <p:cNvSpPr>
            <a:spLocks noGrp="1"/>
          </p:cNvSpPr>
          <p:nvPr>
            <p:ph type="sldNum" sz="quarter" idx="5"/>
          </p:nvPr>
        </p:nvSpPr>
        <p:spPr/>
        <p:txBody>
          <a:bodyPr/>
          <a:lstStyle/>
          <a:p>
            <a:fld id="{AD02B20E-0E3C-4A58-B729-B35C8F01EEF4}" type="slidenum">
              <a:rPr lang="de-DE" smtClean="0"/>
              <a:t>16</a:t>
            </a:fld>
            <a:endParaRPr lang="de-DE"/>
          </a:p>
        </p:txBody>
      </p:sp>
    </p:spTree>
    <p:extLst>
      <p:ext uri="{BB962C8B-B14F-4D97-AF65-F5344CB8AC3E}">
        <p14:creationId xmlns:p14="http://schemas.microsoft.com/office/powerpoint/2010/main" val="576067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ZIEL</a:t>
            </a:r>
          </a:p>
          <a:p>
            <a:r>
              <a:rPr lang="de-DE" dirty="0"/>
              <a:t>Berechnung schwierig: Immer Energie mit Sonnenbahn für jeden tag des Jahres und dann davon </a:t>
            </a:r>
            <a:r>
              <a:rPr lang="de-DE" dirty="0" err="1"/>
              <a:t>fminsearch</a:t>
            </a:r>
            <a:r>
              <a:rPr lang="de-DE" dirty="0"/>
              <a:t> für verschiedene Winkel</a:t>
            </a:r>
            <a:br>
              <a:rPr lang="de-DE" dirty="0"/>
            </a:br>
            <a:r>
              <a:rPr lang="de-DE" dirty="0"/>
              <a:t>-&gt; Viel </a:t>
            </a:r>
            <a:r>
              <a:rPr lang="de-DE" dirty="0" err="1"/>
              <a:t>rechenzeit</a:t>
            </a:r>
            <a:br>
              <a:rPr lang="de-DE" dirty="0"/>
            </a:br>
            <a:r>
              <a:rPr lang="de-DE" dirty="0"/>
              <a:t>Wir: </a:t>
            </a:r>
          </a:p>
          <a:p>
            <a:r>
              <a:rPr lang="de-DE" dirty="0"/>
              <a:t>-Sonnenbahn für ganzes Jahr unabhängig vorher rechnen</a:t>
            </a:r>
            <a:br>
              <a:rPr lang="de-DE" dirty="0"/>
            </a:br>
            <a:r>
              <a:rPr lang="de-DE" dirty="0"/>
              <a:t>-</a:t>
            </a:r>
            <a:r>
              <a:rPr lang="de-DE" dirty="0" err="1"/>
              <a:t>fminsearch</a:t>
            </a:r>
            <a:r>
              <a:rPr lang="de-DE" dirty="0"/>
              <a:t> greift auf handle nur mit x zu (</a:t>
            </a:r>
            <a:r>
              <a:rPr lang="de-DE" dirty="0" err="1"/>
              <a:t>azimut</a:t>
            </a:r>
            <a:r>
              <a:rPr lang="de-DE" dirty="0"/>
              <a:t> und tilt)</a:t>
            </a:r>
            <a:br>
              <a:rPr lang="de-DE" dirty="0"/>
            </a:br>
            <a:r>
              <a:rPr lang="de-DE" dirty="0"/>
              <a:t>-Schnelle Energieberechnung mit Matrixmultiplikation </a:t>
            </a:r>
            <a:r>
              <a:rPr lang="de-DE" dirty="0" err="1"/>
              <a:t>NPanelvektor</a:t>
            </a:r>
            <a:r>
              <a:rPr lang="de-DE" dirty="0"/>
              <a:t>*</a:t>
            </a:r>
            <a:r>
              <a:rPr lang="de-DE" dirty="0" err="1"/>
              <a:t>Nganzes</a:t>
            </a:r>
            <a:r>
              <a:rPr lang="de-DE" dirty="0"/>
              <a:t> Jahr</a:t>
            </a:r>
          </a:p>
          <a:p>
            <a:r>
              <a:rPr lang="de-DE" dirty="0"/>
              <a:t>ERGEBNIS</a:t>
            </a:r>
          </a:p>
        </p:txBody>
      </p:sp>
      <p:sp>
        <p:nvSpPr>
          <p:cNvPr id="4" name="Foliennummernplatzhalter 3"/>
          <p:cNvSpPr>
            <a:spLocks noGrp="1"/>
          </p:cNvSpPr>
          <p:nvPr>
            <p:ph type="sldNum" sz="quarter" idx="5"/>
          </p:nvPr>
        </p:nvSpPr>
        <p:spPr/>
        <p:txBody>
          <a:bodyPr/>
          <a:lstStyle/>
          <a:p>
            <a:fld id="{AD02B20E-0E3C-4A58-B729-B35C8F01EEF4}" type="slidenum">
              <a:rPr lang="de-DE" smtClean="0"/>
              <a:t>17</a:t>
            </a:fld>
            <a:endParaRPr lang="de-DE"/>
          </a:p>
        </p:txBody>
      </p:sp>
    </p:spTree>
    <p:extLst>
      <p:ext uri="{BB962C8B-B14F-4D97-AF65-F5344CB8AC3E}">
        <p14:creationId xmlns:p14="http://schemas.microsoft.com/office/powerpoint/2010/main" val="728692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 </a:t>
            </a:r>
          </a:p>
          <a:p>
            <a:r>
              <a:rPr lang="de-DE" dirty="0"/>
              <a:t>Ergebnis: ganzes Jahr liegt nahe an </a:t>
            </a:r>
            <a:r>
              <a:rPr lang="de-DE" dirty="0" err="1"/>
              <a:t>frühling</a:t>
            </a:r>
            <a:r>
              <a:rPr lang="de-DE" dirty="0"/>
              <a:t> und </a:t>
            </a:r>
            <a:r>
              <a:rPr lang="de-DE" dirty="0" err="1"/>
              <a:t>herbst</a:t>
            </a:r>
            <a:br>
              <a:rPr lang="de-DE" dirty="0"/>
            </a:br>
            <a:endParaRPr lang="de-DE" dirty="0"/>
          </a:p>
          <a:p>
            <a:r>
              <a:rPr lang="de-DE" dirty="0"/>
              <a:t>PROBLEM: Numerisch instabil, Sonne so steil, dass das Panel so flach ist, dass </a:t>
            </a:r>
            <a:r>
              <a:rPr lang="de-DE" dirty="0" err="1"/>
              <a:t>fminsearch</a:t>
            </a:r>
            <a:r>
              <a:rPr lang="de-DE" dirty="0"/>
              <a:t> kein klares </a:t>
            </a:r>
            <a:r>
              <a:rPr lang="de-DE" dirty="0" err="1"/>
              <a:t>minimum</a:t>
            </a:r>
            <a:r>
              <a:rPr lang="de-DE" dirty="0"/>
              <a:t> findet und die Winkel in Rahmen egal sind</a:t>
            </a:r>
            <a:br>
              <a:rPr lang="de-DE" dirty="0"/>
            </a:br>
            <a:r>
              <a:rPr lang="de-DE" dirty="0"/>
              <a:t>Lösung: Verstanden! Hiermit gesagt</a:t>
            </a:r>
          </a:p>
        </p:txBody>
      </p:sp>
      <p:sp>
        <p:nvSpPr>
          <p:cNvPr id="4" name="Foliennummernplatzhalter 3"/>
          <p:cNvSpPr>
            <a:spLocks noGrp="1"/>
          </p:cNvSpPr>
          <p:nvPr>
            <p:ph type="sldNum" sz="quarter" idx="5"/>
          </p:nvPr>
        </p:nvSpPr>
        <p:spPr/>
        <p:txBody>
          <a:bodyPr/>
          <a:lstStyle/>
          <a:p>
            <a:fld id="{AD02B20E-0E3C-4A58-B729-B35C8F01EEF4}" type="slidenum">
              <a:rPr lang="de-DE" smtClean="0"/>
              <a:t>18</a:t>
            </a:fld>
            <a:endParaRPr lang="de-DE"/>
          </a:p>
        </p:txBody>
      </p:sp>
    </p:spTree>
    <p:extLst>
      <p:ext uri="{BB962C8B-B14F-4D97-AF65-F5344CB8AC3E}">
        <p14:creationId xmlns:p14="http://schemas.microsoft.com/office/powerpoint/2010/main" val="3963443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err="1"/>
              <a:t>get_day_cache</a:t>
            </a:r>
            <a:r>
              <a:rPr lang="de-DE" dirty="0"/>
              <a:t>: aus Aufgaben 1-2: CELL-ARRAY: 1.Valid; 2. Vektor time(1xN); 3. </a:t>
            </a:r>
            <a:r>
              <a:rPr lang="de-DE" dirty="0" err="1"/>
              <a:t>s.Matrix</a:t>
            </a:r>
            <a:r>
              <a:rPr lang="de-DE" dirty="0"/>
              <a:t>(3xN); 4. Azimut Vektor(1xN)</a:t>
            </a:r>
          </a:p>
          <a:p>
            <a:r>
              <a:rPr lang="de-DE" dirty="0" err="1"/>
              <a:t>year_cache</a:t>
            </a:r>
            <a:r>
              <a:rPr lang="de-DE" dirty="0"/>
              <a:t>: für ganzes Jahr</a:t>
            </a:r>
            <a:br>
              <a:rPr lang="de-DE" dirty="0"/>
            </a:br>
            <a:r>
              <a:rPr lang="de-DE" dirty="0" err="1"/>
              <a:t>annual_target</a:t>
            </a:r>
            <a:r>
              <a:rPr lang="de-DE" dirty="0"/>
              <a:t>: Handle für Jahresenergie mit Ausrichtung x -&gt; negative Summe</a:t>
            </a:r>
            <a:br>
              <a:rPr lang="de-DE" dirty="0"/>
            </a:br>
            <a:br>
              <a:rPr lang="de-DE" dirty="0"/>
            </a:br>
            <a:r>
              <a:rPr lang="de-DE" dirty="0"/>
              <a:t>Haupt[  ]: </a:t>
            </a:r>
            <a:r>
              <a:rPr lang="de-DE" dirty="0" err="1"/>
              <a:t>fminsearch</a:t>
            </a:r>
            <a:r>
              <a:rPr lang="de-DE" dirty="0"/>
              <a:t> auf </a:t>
            </a:r>
            <a:r>
              <a:rPr lang="de-DE" dirty="0" err="1"/>
              <a:t>annual_target</a:t>
            </a:r>
            <a:r>
              <a:rPr lang="de-DE" dirty="0"/>
              <a:t> mit </a:t>
            </a:r>
            <a:r>
              <a:rPr lang="de-DE" dirty="0" err="1"/>
              <a:t>startausrichtung</a:t>
            </a:r>
            <a:br>
              <a:rPr lang="de-DE" dirty="0"/>
            </a:br>
            <a:r>
              <a:rPr lang="de-DE" dirty="0"/>
              <a:t>Output: optimale </a:t>
            </a:r>
            <a:r>
              <a:rPr lang="de-DE" dirty="0" err="1"/>
              <a:t>ausrichtung</a:t>
            </a:r>
            <a:r>
              <a:rPr lang="de-DE" dirty="0"/>
              <a:t> und negativer Jahresertrag</a:t>
            </a:r>
          </a:p>
        </p:txBody>
      </p:sp>
      <p:sp>
        <p:nvSpPr>
          <p:cNvPr id="4" name="Foliennummernplatzhalter 3"/>
          <p:cNvSpPr>
            <a:spLocks noGrp="1"/>
          </p:cNvSpPr>
          <p:nvPr>
            <p:ph type="sldNum" sz="quarter" idx="5"/>
          </p:nvPr>
        </p:nvSpPr>
        <p:spPr/>
        <p:txBody>
          <a:bodyPr/>
          <a:lstStyle/>
          <a:p>
            <a:fld id="{AD02B20E-0E3C-4A58-B729-B35C8F01EEF4}" type="slidenum">
              <a:rPr lang="de-DE" smtClean="0"/>
              <a:t>19</a:t>
            </a:fld>
            <a:endParaRPr lang="de-DE"/>
          </a:p>
        </p:txBody>
      </p:sp>
    </p:spTree>
    <p:extLst>
      <p:ext uri="{BB962C8B-B14F-4D97-AF65-F5344CB8AC3E}">
        <p14:creationId xmlns:p14="http://schemas.microsoft.com/office/powerpoint/2010/main" val="2266961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20</a:t>
            </a:fld>
            <a:endParaRPr lang="de-DE"/>
          </a:p>
        </p:txBody>
      </p:sp>
    </p:spTree>
    <p:extLst>
      <p:ext uri="{BB962C8B-B14F-4D97-AF65-F5344CB8AC3E}">
        <p14:creationId xmlns:p14="http://schemas.microsoft.com/office/powerpoint/2010/main" val="9166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DD195-F83F-33FB-116A-8183D8C96E7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804B829-197C-3F4F-146E-DFE228014B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E4265B1-537E-85ED-643B-5BD81D85AC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br>
              <a:rPr lang="de-DE" dirty="0"/>
            </a:br>
            <a:r>
              <a:rPr lang="de-DE" dirty="0"/>
              <a:t>Ziel dieses Projekts ist es, den Energieertrag einer Photovoltaikanlage numerisch zu modellieren und zu analysieren.</a:t>
            </a:r>
            <a:br>
              <a:rPr lang="de-DE" dirty="0"/>
            </a:br>
            <a:r>
              <a:rPr lang="de-DE" dirty="0"/>
              <a:t>Dabei untersuchen wir, wie stark der Ertrag vom Sonnenstand, der Modulausrichtung und der Jahreszeit abhängt.</a:t>
            </a:r>
            <a:br>
              <a:rPr lang="de-DE" dirty="0"/>
            </a:br>
            <a:r>
              <a:rPr lang="de-DE" dirty="0"/>
              <a:t>Auf Basis dieses Modells optimieren wir die Ausrichtung des Moduls und vergleichen fixe Anlagen mit ein- und zweiachsigen Tracking-Systemen.</a:t>
            </a:r>
            <a:br>
              <a:rPr lang="de-DE" dirty="0"/>
            </a:br>
            <a:br>
              <a:rPr lang="de-DE" dirty="0"/>
            </a:br>
            <a:r>
              <a:rPr lang="de-DE" dirty="0"/>
              <a:t>Für alle Berechnungen verwenden wir ein rechtshändiges kartesisches Koordinatensystem.</a:t>
            </a:r>
            <a:br>
              <a:rPr lang="de-DE" dirty="0"/>
            </a:br>
            <a:r>
              <a:rPr lang="de-DE" dirty="0"/>
              <a:t>Die x-Achse zeigt nach Norden, die y-Achse nach Osten und die z-Achse nach oben zum Zenit. WICHTIG KONSISTENZ SONST PROBLEME MIT AUSRICHTUNGEN</a:t>
            </a:r>
            <a:br>
              <a:rPr lang="de-DE" dirty="0"/>
            </a:br>
            <a:r>
              <a:rPr lang="de-DE" dirty="0"/>
              <a:t>Dieses Koordinatensystem erlaubt es uns, sowohl die Sonnenposition als auch die Ausrichtung des Solarmoduls eindeutig als Vektoren zu beschreiben.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Sonnenposition wird im Projekt als Einheitsvektor beschrieben.</a:t>
            </a:r>
            <a:br>
              <a:rPr lang="de-DE" dirty="0"/>
            </a:br>
            <a:r>
              <a:rPr lang="de-DE" dirty="0"/>
              <a:t>Die Leistung des Solarmoduls hängt vom Winkel zwischen Sonnenvektor und Modulnormalen ab und folgt einem Kosinus-Modell.</a:t>
            </a:r>
            <a:br>
              <a:rPr lang="de-DE" dirty="0"/>
            </a:br>
            <a:r>
              <a:rPr lang="de-DE" dirty="0"/>
              <a:t>Bei senkrechtem Einfall ist die Leistung maximal, bei schrägem Einfall reduziert sie sich entsprechend, und bei Bestrahlung von der Rückseite wird keine Leistung erzeugt.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Um den Fokus auf die numerischen Methoden zu legen, wurde das physikalische Modell bewusst vereinfacht.</a:t>
            </a:r>
            <a:br>
              <a:rPr lang="de-DE" dirty="0"/>
            </a:br>
            <a:r>
              <a:rPr lang="de-DE" dirty="0"/>
              <a:t>Es werden keine Wolken, atmosphärischen Effekte oder temperaturabhängigen Wirkungsgrade berücksichtigt.</a:t>
            </a:r>
            <a:br>
              <a:rPr lang="de-DE" dirty="0"/>
            </a:br>
            <a:r>
              <a:rPr lang="de-DE" dirty="0"/>
              <a:t>Dadurch können wir den Einfluss der Geometrie und Ausrichtung klar isolieren und analysieren.</a:t>
            </a:r>
          </a:p>
        </p:txBody>
      </p:sp>
      <p:sp>
        <p:nvSpPr>
          <p:cNvPr id="4" name="Foliennummernplatzhalter 3">
            <a:extLst>
              <a:ext uri="{FF2B5EF4-FFF2-40B4-BE49-F238E27FC236}">
                <a16:creationId xmlns:a16="http://schemas.microsoft.com/office/drawing/2014/main" id="{1EDD8FDE-FFD9-BB4D-0AC0-2E6CB185CCA0}"/>
              </a:ext>
            </a:extLst>
          </p:cNvPr>
          <p:cNvSpPr>
            <a:spLocks noGrp="1"/>
          </p:cNvSpPr>
          <p:nvPr>
            <p:ph type="sldNum" sz="quarter" idx="5"/>
          </p:nvPr>
        </p:nvSpPr>
        <p:spPr/>
        <p:txBody>
          <a:bodyPr/>
          <a:lstStyle/>
          <a:p>
            <a:fld id="{9BB10272-271B-4CB7-8A8D-E6B767B6EBBA}" type="slidenum">
              <a:rPr lang="de-DE" smtClean="0"/>
              <a:t>3</a:t>
            </a:fld>
            <a:endParaRPr lang="de-DE"/>
          </a:p>
        </p:txBody>
      </p:sp>
    </p:spTree>
    <p:extLst>
      <p:ext uri="{BB962C8B-B14F-4D97-AF65-F5344CB8AC3E}">
        <p14:creationId xmlns:p14="http://schemas.microsoft.com/office/powerpoint/2010/main" val="728308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21</a:t>
            </a:fld>
            <a:endParaRPr lang="de-DE"/>
          </a:p>
        </p:txBody>
      </p:sp>
    </p:spTree>
    <p:extLst>
      <p:ext uri="{BB962C8B-B14F-4D97-AF65-F5344CB8AC3E}">
        <p14:creationId xmlns:p14="http://schemas.microsoft.com/office/powerpoint/2010/main" val="123001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22</a:t>
            </a:fld>
            <a:endParaRPr lang="de-DE"/>
          </a:p>
        </p:txBody>
      </p:sp>
    </p:spTree>
    <p:extLst>
      <p:ext uri="{BB962C8B-B14F-4D97-AF65-F5344CB8AC3E}">
        <p14:creationId xmlns:p14="http://schemas.microsoft.com/office/powerpoint/2010/main" val="587812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23</a:t>
            </a:fld>
            <a:endParaRPr lang="de-DE"/>
          </a:p>
        </p:txBody>
      </p:sp>
    </p:spTree>
    <p:extLst>
      <p:ext uri="{BB962C8B-B14F-4D97-AF65-F5344CB8AC3E}">
        <p14:creationId xmlns:p14="http://schemas.microsoft.com/office/powerpoint/2010/main" val="1575956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24</a:t>
            </a:fld>
            <a:endParaRPr lang="de-DE"/>
          </a:p>
        </p:txBody>
      </p:sp>
    </p:spTree>
    <p:extLst>
      <p:ext uri="{BB962C8B-B14F-4D97-AF65-F5344CB8AC3E}">
        <p14:creationId xmlns:p14="http://schemas.microsoft.com/office/powerpoint/2010/main" val="615811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25</a:t>
            </a:fld>
            <a:endParaRPr lang="de-DE"/>
          </a:p>
        </p:txBody>
      </p:sp>
    </p:spTree>
    <p:extLst>
      <p:ext uri="{BB962C8B-B14F-4D97-AF65-F5344CB8AC3E}">
        <p14:creationId xmlns:p14="http://schemas.microsoft.com/office/powerpoint/2010/main" val="224047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NUR KURZ ZUSAMMENFASSEN</a:t>
            </a:r>
            <a:br>
              <a:rPr lang="de-DE" dirty="0"/>
            </a:br>
            <a:r>
              <a:rPr lang="de-DE" dirty="0"/>
              <a:t>Im Projekt gab es mehrere Herausforderungen.</a:t>
            </a:r>
          </a:p>
          <a:p>
            <a:r>
              <a:rPr lang="de-DE" dirty="0"/>
              <a:t>Die Sonnenzeit wurde vereinfacht, indem der solare Mittag fix auf 12 Uhr gelegt wurde.</a:t>
            </a:r>
          </a:p>
          <a:p>
            <a:r>
              <a:rPr lang="de-DE" dirty="0"/>
              <a:t>Eine mögliche Rückseitenbeleuchtung wurde vermieden, indem negative Leistungen auf null gesetzt wurden.</a:t>
            </a:r>
          </a:p>
          <a:p>
            <a:endParaRPr lang="de-DE" dirty="0"/>
          </a:p>
          <a:p>
            <a:r>
              <a:rPr lang="de-DE" dirty="0"/>
              <a:t>Da Optimierungsverfahren sehr rechenintensiv sind, wurden Sonnenbahnen vorab berechnet und zwischengespeichert.</a:t>
            </a:r>
          </a:p>
          <a:p>
            <a:r>
              <a:rPr lang="de-DE" dirty="0"/>
              <a:t>Numerische Instabilitäten bei flachen Winkeln wurden durch das Begrenzen trigonometrischer Werte verhindert.</a:t>
            </a:r>
          </a:p>
          <a:p>
            <a:r>
              <a:rPr lang="de-DE" dirty="0"/>
              <a:t>Zusätzlich wurde ein einheitliches Koordinatensystem verwendet, um geometrische Inkonsistenzen zu vermeiden.</a:t>
            </a:r>
          </a:p>
        </p:txBody>
      </p:sp>
      <p:sp>
        <p:nvSpPr>
          <p:cNvPr id="4" name="Foliennummernplatzhalter 3"/>
          <p:cNvSpPr>
            <a:spLocks noGrp="1"/>
          </p:cNvSpPr>
          <p:nvPr>
            <p:ph type="sldNum" sz="quarter" idx="5"/>
          </p:nvPr>
        </p:nvSpPr>
        <p:spPr/>
        <p:txBody>
          <a:bodyPr/>
          <a:lstStyle/>
          <a:p>
            <a:fld id="{AD02B20E-0E3C-4A58-B729-B35C8F01EEF4}" type="slidenum">
              <a:rPr lang="de-DE" smtClean="0"/>
              <a:t>26</a:t>
            </a:fld>
            <a:endParaRPr lang="de-DE"/>
          </a:p>
        </p:txBody>
      </p:sp>
    </p:spTree>
    <p:extLst>
      <p:ext uri="{BB962C8B-B14F-4D97-AF65-F5344CB8AC3E}">
        <p14:creationId xmlns:p14="http://schemas.microsoft.com/office/powerpoint/2010/main" val="3470017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27</a:t>
            </a:fld>
            <a:endParaRPr lang="de-DE"/>
          </a:p>
        </p:txBody>
      </p:sp>
    </p:spTree>
    <p:extLst>
      <p:ext uri="{BB962C8B-B14F-4D97-AF65-F5344CB8AC3E}">
        <p14:creationId xmlns:p14="http://schemas.microsoft.com/office/powerpoint/2010/main" val="95032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physikalischen Zusammenhänge werden im Projekt mathematisch so umgeformt,</a:t>
            </a:r>
          </a:p>
          <a:p>
            <a:r>
              <a:rPr lang="de-DE" dirty="0"/>
              <a:t>dass sie effizient numerisch berechnet werden können.</a:t>
            </a:r>
          </a:p>
          <a:p>
            <a:r>
              <a:rPr lang="de-DE" dirty="0"/>
              <a:t>Insbesondere werden Winkelbeschreibungen durch Vektordarstellungen ersetzt,</a:t>
            </a:r>
          </a:p>
          <a:p>
            <a:r>
              <a:rPr lang="de-DE" dirty="0"/>
              <a:t>sodass Leistungen über Skalarprodukte und zeitdiskrete Integration bestimmt werden können.</a:t>
            </a:r>
          </a:p>
        </p:txBody>
      </p:sp>
      <p:sp>
        <p:nvSpPr>
          <p:cNvPr id="4" name="Foliennummernplatzhalter 3"/>
          <p:cNvSpPr>
            <a:spLocks noGrp="1"/>
          </p:cNvSpPr>
          <p:nvPr>
            <p:ph type="sldNum" sz="quarter" idx="5"/>
          </p:nvPr>
        </p:nvSpPr>
        <p:spPr/>
        <p:txBody>
          <a:bodyPr/>
          <a:lstStyle/>
          <a:p>
            <a:fld id="{9BB10272-271B-4CB7-8A8D-E6B767B6EBBA}" type="slidenum">
              <a:rPr lang="de-DE" smtClean="0"/>
              <a:t>4</a:t>
            </a:fld>
            <a:endParaRPr lang="de-DE"/>
          </a:p>
        </p:txBody>
      </p:sp>
    </p:spTree>
    <p:extLst>
      <p:ext uri="{BB962C8B-B14F-4D97-AF65-F5344CB8AC3E}">
        <p14:creationId xmlns:p14="http://schemas.microsoft.com/office/powerpoint/2010/main" val="157549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Leistung des Solarmoduls folgt einem einfachen </a:t>
            </a:r>
            <a:r>
              <a:rPr lang="de-DE" dirty="0" err="1"/>
              <a:t>Kosinusmodell</a:t>
            </a:r>
            <a:r>
              <a:rPr lang="de-DE" dirty="0"/>
              <a:t>,</a:t>
            </a:r>
          </a:p>
          <a:p>
            <a:r>
              <a:rPr lang="de-DE" dirty="0"/>
              <a:t>wobei der Winkel zwischen Sonnenstrahlung und Modulnormalen entscheidend ist.</a:t>
            </a:r>
          </a:p>
          <a:p>
            <a:r>
              <a:rPr lang="de-DE" dirty="0"/>
              <a:t>Die Tagesenergie ergibt sich anschließend durch zeitliche Integration der Leistung zwischen </a:t>
            </a:r>
            <a:r>
              <a:rPr lang="de-DE" dirty="0" err="1"/>
              <a:t>Sonnenauf</a:t>
            </a:r>
            <a:r>
              <a:rPr lang="de-DE" dirty="0"/>
              <a:t>- und -untergang.</a:t>
            </a:r>
          </a:p>
        </p:txBody>
      </p:sp>
      <p:sp>
        <p:nvSpPr>
          <p:cNvPr id="4" name="Foliennummernplatzhalter 3"/>
          <p:cNvSpPr>
            <a:spLocks noGrp="1"/>
          </p:cNvSpPr>
          <p:nvPr>
            <p:ph type="sldNum" sz="quarter" idx="5"/>
          </p:nvPr>
        </p:nvSpPr>
        <p:spPr/>
        <p:txBody>
          <a:bodyPr/>
          <a:lstStyle/>
          <a:p>
            <a:fld id="{9BB10272-271B-4CB7-8A8D-E6B767B6EBBA}" type="slidenum">
              <a:rPr lang="de-DE" smtClean="0"/>
              <a:t>5</a:t>
            </a:fld>
            <a:endParaRPr lang="de-DE"/>
          </a:p>
        </p:txBody>
      </p:sp>
    </p:spTree>
    <p:extLst>
      <p:ext uri="{BB962C8B-B14F-4D97-AF65-F5344CB8AC3E}">
        <p14:creationId xmlns:p14="http://schemas.microsoft.com/office/powerpoint/2010/main" val="8480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Software ist modular aufgebaut.</a:t>
            </a:r>
          </a:p>
          <a:p>
            <a:r>
              <a:rPr lang="de-DE" dirty="0"/>
              <a:t>Die zentrale Logik befindet sich in der </a:t>
            </a:r>
            <a:r>
              <a:rPr lang="de-DE" dirty="0" err="1"/>
              <a:t>SolarLib</a:t>
            </a:r>
            <a:r>
              <a:rPr lang="de-DE" dirty="0"/>
              <a:t>, während die einzelnen Aufgaben in separaten Task-Skripten umgesetzt sind.</a:t>
            </a:r>
          </a:p>
          <a:p>
            <a:endParaRPr lang="de-DE" dirty="0"/>
          </a:p>
          <a:p>
            <a:r>
              <a:rPr lang="de-DE" dirty="0"/>
              <a:t>Für eine effiziente Berechnung wird stark auf Vektorisierung gesetzt, das heißt auf Matrix- und Vektoroperationen statt auf Schleifen, was in MATLAB deutlich schneller ist.</a:t>
            </a:r>
          </a:p>
          <a:p>
            <a:endParaRPr lang="de-DE" dirty="0"/>
          </a:p>
          <a:p>
            <a:r>
              <a:rPr lang="de-DE" dirty="0"/>
              <a:t>Zusätzlich wird ein Caching-System verwendet, bei dem Sonnenbahnen vorab berechnet und mehrfach genutzt werden.</a:t>
            </a:r>
          </a:p>
          <a:p>
            <a:r>
              <a:rPr lang="de-DE" dirty="0"/>
              <a:t>Dadurch können insbesondere Optimierungsaufgaben erheblich beschleunigt werden. ZUVOR PROBLEMATISCH LANGE LAUFZEIT</a:t>
            </a:r>
          </a:p>
        </p:txBody>
      </p:sp>
      <p:sp>
        <p:nvSpPr>
          <p:cNvPr id="4" name="Foliennummernplatzhalter 3"/>
          <p:cNvSpPr>
            <a:spLocks noGrp="1"/>
          </p:cNvSpPr>
          <p:nvPr>
            <p:ph type="sldNum" sz="quarter" idx="5"/>
          </p:nvPr>
        </p:nvSpPr>
        <p:spPr/>
        <p:txBody>
          <a:bodyPr/>
          <a:lstStyle/>
          <a:p>
            <a:fld id="{AD02B20E-0E3C-4A58-B729-B35C8F01EEF4}" type="slidenum">
              <a:rPr lang="de-DE" smtClean="0"/>
              <a:t>6</a:t>
            </a:fld>
            <a:endParaRPr lang="de-DE"/>
          </a:p>
        </p:txBody>
      </p:sp>
    </p:spTree>
    <p:extLst>
      <p:ext uri="{BB962C8B-B14F-4D97-AF65-F5344CB8AC3E}">
        <p14:creationId xmlns:p14="http://schemas.microsoft.com/office/powerpoint/2010/main" val="3219604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„Das Projekt ist klar modular aufgebaut.</a:t>
            </a:r>
            <a:br>
              <a:rPr lang="de-DE" dirty="0"/>
            </a:br>
            <a:r>
              <a:rPr lang="de-DE" sz="1200" kern="1200" dirty="0" err="1">
                <a:solidFill>
                  <a:schemeClr val="tx1"/>
                </a:solidFill>
                <a:latin typeface="+mn-lt"/>
                <a:ea typeface="+mn-ea"/>
                <a:cs typeface="+mn-cs"/>
              </a:rPr>
              <a:t>run_project.m</a:t>
            </a:r>
            <a:r>
              <a:rPr lang="de-DE" dirty="0"/>
              <a:t> fungiert als zentraler Einstiegspunkt und steuert den gesamten Ablauf.</a:t>
            </a:r>
            <a:br>
              <a:rPr lang="de-DE" dirty="0"/>
            </a:br>
            <a:r>
              <a:rPr lang="de-DE" dirty="0"/>
              <a:t>Die einzelnen Aufgaben sind in Task-Skripte ausgelagert, die jeweils eine konkrete Aufgabenstellung umsetzen – von der Grundlagenanalyse bis zur Optimierung und Wirtschaftlichkeitsbewertung.</a:t>
            </a:r>
            <a:br>
              <a:rPr lang="de-DE" dirty="0"/>
            </a:br>
            <a:r>
              <a:rPr lang="de-DE" dirty="0"/>
              <a:t>Die gesamte physikalische Modellierung und numerische Berechnung ist in </a:t>
            </a:r>
            <a:r>
              <a:rPr lang="de-DE" sz="1200" kern="1200" dirty="0" err="1">
                <a:solidFill>
                  <a:schemeClr val="tx1"/>
                </a:solidFill>
                <a:latin typeface="+mn-lt"/>
                <a:ea typeface="+mn-ea"/>
                <a:cs typeface="+mn-cs"/>
              </a:rPr>
              <a:t>SolarLib.m</a:t>
            </a:r>
            <a:r>
              <a:rPr lang="de-DE" dirty="0"/>
              <a:t> gekapselt, wodurch Code mehrfach genutzt, übersichtlich gehalten und performant ausgeführt werden kann.</a:t>
            </a:r>
            <a:br>
              <a:rPr lang="de-DE" dirty="0"/>
            </a:br>
            <a:r>
              <a:rPr lang="de-DE" dirty="0"/>
              <a:t>Externe Daten und Ergebnisse sind bewusst getrennt gespeichert.“</a:t>
            </a:r>
          </a:p>
        </p:txBody>
      </p:sp>
      <p:sp>
        <p:nvSpPr>
          <p:cNvPr id="4" name="Foliennummernplatzhalter 3"/>
          <p:cNvSpPr>
            <a:spLocks noGrp="1"/>
          </p:cNvSpPr>
          <p:nvPr>
            <p:ph type="sldNum" sz="quarter" idx="5"/>
          </p:nvPr>
        </p:nvSpPr>
        <p:spPr/>
        <p:txBody>
          <a:bodyPr/>
          <a:lstStyle/>
          <a:p>
            <a:fld id="{9BB10272-271B-4CB7-8A8D-E6B767B6EBBA}" type="slidenum">
              <a:rPr lang="de-DE" smtClean="0"/>
              <a:t>7</a:t>
            </a:fld>
            <a:endParaRPr lang="de-DE"/>
          </a:p>
        </p:txBody>
      </p:sp>
    </p:spTree>
    <p:extLst>
      <p:ext uri="{BB962C8B-B14F-4D97-AF65-F5344CB8AC3E}">
        <p14:creationId xmlns:p14="http://schemas.microsoft.com/office/powerpoint/2010/main" val="218966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8</a:t>
            </a:fld>
            <a:endParaRPr lang="de-DE"/>
          </a:p>
        </p:txBody>
      </p:sp>
    </p:spTree>
    <p:extLst>
      <p:ext uri="{BB962C8B-B14F-4D97-AF65-F5344CB8AC3E}">
        <p14:creationId xmlns:p14="http://schemas.microsoft.com/office/powerpoint/2010/main" val="917235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9</a:t>
            </a:fld>
            <a:endParaRPr lang="de-DE"/>
          </a:p>
        </p:txBody>
      </p:sp>
    </p:spTree>
    <p:extLst>
      <p:ext uri="{BB962C8B-B14F-4D97-AF65-F5344CB8AC3E}">
        <p14:creationId xmlns:p14="http://schemas.microsoft.com/office/powerpoint/2010/main" val="39550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r>
              <a:rPr lang="de-DE" dirty="0"/>
              <a:t>MAN SIEHT EINFACHE SONNENZEIT UM 12:00 UHR</a:t>
            </a:r>
          </a:p>
        </p:txBody>
      </p:sp>
      <p:sp>
        <p:nvSpPr>
          <p:cNvPr id="4" name="Foliennummernplatzhalter 3"/>
          <p:cNvSpPr>
            <a:spLocks noGrp="1"/>
          </p:cNvSpPr>
          <p:nvPr>
            <p:ph type="sldNum" sz="quarter" idx="5"/>
          </p:nvPr>
        </p:nvSpPr>
        <p:spPr/>
        <p:txBody>
          <a:bodyPr/>
          <a:lstStyle/>
          <a:p>
            <a:fld id="{AD02B20E-0E3C-4A58-B729-B35C8F01EEF4}" type="slidenum">
              <a:rPr lang="de-DE" smtClean="0"/>
              <a:t>10</a:t>
            </a:fld>
            <a:endParaRPr lang="de-DE"/>
          </a:p>
        </p:txBody>
      </p:sp>
    </p:spTree>
    <p:extLst>
      <p:ext uri="{BB962C8B-B14F-4D97-AF65-F5344CB8AC3E}">
        <p14:creationId xmlns:p14="http://schemas.microsoft.com/office/powerpoint/2010/main" val="1095676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mailto:office@mci.edu"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haltsverzeichnis">
    <p:bg>
      <p:bgPr>
        <a:blipFill rotWithShape="0">
          <a:blip r:embed="rId2"/>
          <a:stretch/>
        </a:blipFill>
        <a:effectLst/>
      </p:bgPr>
    </p:bg>
    <p:spTree>
      <p:nvGrpSpPr>
        <p:cNvPr id="1" name=""/>
        <p:cNvGrpSpPr/>
        <p:nvPr/>
      </p:nvGrpSpPr>
      <p:grpSpPr>
        <a:xfrm>
          <a:off x="0" y="0"/>
          <a:ext cx="0" cy="0"/>
          <a:chOff x="0" y="0"/>
          <a:chExt cx="0" cy="0"/>
        </a:xfrm>
      </p:grpSpPr>
      <p:pic>
        <p:nvPicPr>
          <p:cNvPr id="4" name="Grafik 6"/>
          <p:cNvPicPr/>
          <p:nvPr/>
        </p:nvPicPr>
        <p:blipFill>
          <a:blip r:embed="rId3"/>
          <a:stretch/>
        </p:blipFill>
        <p:spPr>
          <a:xfrm>
            <a:off x="0" y="0"/>
            <a:ext cx="9143280" cy="5714280"/>
          </a:xfrm>
          <a:prstGeom prst="rect">
            <a:avLst/>
          </a:prstGeom>
          <a:noFill/>
          <a:ln w="0">
            <a:noFill/>
          </a:ln>
        </p:spPr>
      </p:pic>
      <p:sp>
        <p:nvSpPr>
          <p:cNvPr id="5"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chemeClr val="lt1"/>
                </a:solidFill>
                <a:effectLst/>
                <a:uFillTx/>
                <a:latin typeface="Noto Sans SemiBold"/>
                <a:ea typeface="Noto Sans SemiBold"/>
              </a:rPr>
              <a:t>Inhalte ergänzen</a:t>
            </a:r>
            <a:endParaRPr lang="de-AT" sz="2800" b="0" u="none" strike="noStrik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tIns="0" rIns="0" bIns="0" anchor="t">
            <a:noAutofit/>
          </a:bodyPr>
          <a:lstStyle/>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1</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2</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3</a:t>
            </a:r>
            <a:endParaRPr lang="de-AT" sz="1600" b="0" u="none" strike="noStrik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ADACA28-1799-4B6C-83FF-344A5C87FA3F}"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lientitel mit Stichpunkten">
    <p:bg>
      <p:bgPr>
        <a:blipFill rotWithShape="0">
          <a:blip r:embed="rId2"/>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17DEB91-99A3-421E-A788-2023FC128A3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lientitel mit Bild">
    <p:bg>
      <p:bgPr>
        <a:blipFill rotWithShape="0">
          <a:blip r:embed="rId2"/>
          <a:stretch/>
        </a:blipFill>
        <a:effectLst/>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30A50264-D388-43E1-80C2-67A6D8BF42D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Zitat">
    <p:bg>
      <p:bgPr>
        <a:blipFill rotWithShape="0">
          <a:blip r:embed="rId2"/>
          <a:stretch/>
        </a:blipFill>
        <a:effectLst/>
      </p:bgPr>
    </p:bg>
    <p:spTree>
      <p:nvGrpSpPr>
        <p:cNvPr id="1" name=""/>
        <p:cNvGrpSpPr/>
        <p:nvPr/>
      </p:nvGrpSpPr>
      <p:grpSpPr>
        <a:xfrm>
          <a:off x="0" y="0"/>
          <a:ext cx="0" cy="0"/>
          <a:chOff x="0" y="0"/>
          <a:chExt cx="0" cy="0"/>
        </a:xfrm>
      </p:grpSpPr>
      <p:pic>
        <p:nvPicPr>
          <p:cNvPr id="50" name="Grafik 10"/>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1A2E92D-DEFE-48BA-A5F7-081AE44218C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„Hier kannst du ein Zitat oder einen längeren Text einfügen, der hervorgehoben werden soll“.</a:t>
            </a:r>
            <a:endParaRPr lang="de-AT" sz="2800" b="0" u="none" strike="noStrik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chlussfolie">
    <p:bg>
      <p:bgPr>
        <a:blipFill rotWithShape="0">
          <a:blip r:embed="rId2"/>
          <a:stretch/>
        </a:blipFill>
        <a:effectLst/>
      </p:bgPr>
    </p:bg>
    <p:spTree>
      <p:nvGrpSpPr>
        <p:cNvPr id="1" name=""/>
        <p:cNvGrpSpPr/>
        <p:nvPr/>
      </p:nvGrpSpPr>
      <p:grpSpPr>
        <a:xfrm>
          <a:off x="0" y="0"/>
          <a:ext cx="0" cy="0"/>
          <a:chOff x="0" y="0"/>
          <a:chExt cx="0" cy="0"/>
        </a:xfrm>
      </p:grpSpPr>
      <p:pic>
        <p:nvPicPr>
          <p:cNvPr id="54" name="Grafik 9"/>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140F5F04-5D73-4309-86AA-286ECD4E8C4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000" b="1" u="none" strike="noStrike">
                <a:solidFill>
                  <a:schemeClr val="lt1"/>
                </a:solidFill>
                <a:effectLst/>
                <a:uFillTx/>
                <a:latin typeface="Noto Sans SemiBold"/>
                <a:ea typeface="Noto Sans SemiBold"/>
              </a:rPr>
              <a:t>MCI | Die Unternehmerische Hochschule®</a:t>
            </a:r>
            <a:br>
              <a:rPr sz="2000"/>
            </a:br>
            <a:r>
              <a:rPr lang="de-DE" sz="2000" b="1" u="none" strike="noStrike">
                <a:solidFill>
                  <a:schemeClr val="lt1"/>
                </a:solidFill>
                <a:effectLst/>
                <a:uFillTx/>
                <a:latin typeface="Noto Sans SemiBold"/>
                <a:ea typeface="Noto Sans SemiBold"/>
              </a:rPr>
              <a:t>MCI | The Entrepreneurial School®</a:t>
            </a:r>
            <a:endParaRPr lang="de-AT" sz="2000" b="0" u="none" strike="noStrik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tIns="0" rIns="0" bIns="0" anchor="t">
            <a:noAutofit/>
          </a:bodyPr>
          <a:lstStyle/>
          <a:p>
            <a:pPr indent="0" defTabSz="685800">
              <a:lnSpc>
                <a:spcPct val="121000"/>
              </a:lnSpc>
              <a:buNone/>
              <a:tabLst>
                <a:tab pos="0" algn="l"/>
              </a:tabLst>
            </a:pPr>
            <a:r>
              <a:rPr lang="de-AT" sz="1400" b="0" u="none" strike="noStrike">
                <a:solidFill>
                  <a:schemeClr val="lt1"/>
                </a:solidFill>
                <a:effectLst/>
                <a:uFillTx/>
                <a:latin typeface="Noto Sans"/>
                <a:ea typeface="Noto Sans"/>
              </a:rPr>
              <a:t>Universitaetsstrasse 15</a:t>
            </a:r>
            <a:br>
              <a:rPr sz="1400"/>
            </a:br>
            <a:r>
              <a:rPr lang="de-AT" sz="1400" b="0" u="none" strike="noStrike">
                <a:solidFill>
                  <a:schemeClr val="lt1"/>
                </a:solidFill>
                <a:effectLst/>
                <a:uFillTx/>
                <a:latin typeface="Noto Sans"/>
                <a:ea typeface="Noto Sans"/>
              </a:rPr>
              <a:t>A-6020 Innsbruck</a:t>
            </a:r>
            <a:br>
              <a:rPr sz="1400"/>
            </a:br>
            <a:r>
              <a:rPr lang="de-AT" sz="1400" b="0" u="none" strike="noStrike">
                <a:solidFill>
                  <a:schemeClr val="lt1"/>
                </a:solidFill>
                <a:effectLst/>
                <a:uFillTx/>
                <a:latin typeface="Noto Sans"/>
                <a:ea typeface="Noto Sans"/>
              </a:rPr>
              <a:t>+43 512 2070</a:t>
            </a:r>
            <a:br>
              <a:rPr sz="1400"/>
            </a:br>
            <a:r>
              <a:rPr lang="de-AT" sz="1400" b="0" u="sng" strike="noStrike">
                <a:solidFill>
                  <a:schemeClr val="lt1"/>
                </a:solidFill>
                <a:effectLst/>
                <a:uFillTx/>
                <a:latin typeface="Noto Sans"/>
                <a:ea typeface="Noto Sans"/>
                <a:hlinkClick r:id="rId4"/>
              </a:rPr>
              <a:t>office@mci.edu</a:t>
            </a:r>
            <a:endParaRPr lang="de-AT" sz="1400" b="0" u="none" strike="noStrik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elfolie Bildvariante 2">
    <p:bg>
      <p:bgPr>
        <a:blipFill rotWithShape="0">
          <a:blip r:embed="rId2"/>
          <a:stretch/>
        </a:blip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folie LV">
    <p:bg>
      <p:bgPr>
        <a:solidFill>
          <a:schemeClr val="lt1"/>
        </a:solidFill>
        <a:effectLst/>
      </p:bgPr>
    </p:bg>
    <p:spTree>
      <p:nvGrpSpPr>
        <p:cNvPr id="1" name=""/>
        <p:cNvGrpSpPr/>
        <p:nvPr/>
      </p:nvGrpSpPr>
      <p:grpSpPr>
        <a:xfrm>
          <a:off x="0" y="0"/>
          <a:ext cx="0" cy="0"/>
          <a:chOff x="0" y="0"/>
          <a:chExt cx="0" cy="0"/>
        </a:xfrm>
      </p:grpSpPr>
      <p:pic>
        <p:nvPicPr>
          <p:cNvPr id="61" name="Grafik 3"/>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dk1"/>
                </a:solidFill>
                <a:effectLst/>
                <a:uFillTx/>
                <a:latin typeface="Noto Sans"/>
                <a:ea typeface="Noto Sans"/>
              </a:rPr>
              <a:t>Verfasser:in | Titel LV oder ähnliches kann hier eingegeben werden</a:t>
            </a:r>
            <a:endParaRPr lang="de-AT" sz="1200" b="0" u="none" strike="noStrike">
              <a:solidFill>
                <a:srgbClr val="000000"/>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Folientitel mit Stichpunkten__">
    <p:bg>
      <p:bgPr>
        <a:blipFill rotWithShape="0">
          <a:blip r:embed="rId2"/>
          <a:stretch/>
        </a:blip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44EA79B-7178-44D4-9371-9A994955B06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Abschnittsüberschrift">
    <p:bg>
      <p:bgPr>
        <a:blipFill rotWithShape="0">
          <a:blip r:embed="rId2"/>
          <a:stretch/>
        </a:blipFill>
        <a:effectLst/>
      </p:bgPr>
    </p:bg>
    <p:spTree>
      <p:nvGrpSpPr>
        <p:cNvPr id="1" name=""/>
        <p:cNvGrpSpPr/>
        <p:nvPr/>
      </p:nvGrpSpPr>
      <p:grpSpPr>
        <a:xfrm>
          <a:off x="0" y="0"/>
          <a:ext cx="0" cy="0"/>
          <a:chOff x="0" y="0"/>
          <a:chExt cx="0" cy="0"/>
        </a:xfrm>
      </p:grpSpPr>
      <p:pic>
        <p:nvPicPr>
          <p:cNvPr id="4" name="Grafik 7"/>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BE6F7CE7-77F0-4599-984B-1660570B4CB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lt1"/>
                </a:solidFill>
                <a:effectLst/>
                <a:uFillTx/>
                <a:latin typeface="Noto Sans"/>
                <a:ea typeface="Noto Sans"/>
              </a:rPr>
              <a:t>Kapitel XX</a:t>
            </a:r>
            <a:endParaRPr lang="de-AT" sz="1600" b="0" u="none" strike="noStrik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Titel Kapitel</a:t>
            </a:r>
            <a:endParaRPr lang="de-AT" sz="2800" b="0" u="none" strike="noStrik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 Textspalten mit Stichpunkten">
    <p:bg>
      <p:bgPr>
        <a:blipFill rotWithShape="0">
          <a:blip r:embed="rId2"/>
          <a:stretch/>
        </a:blipFill>
        <a:effectLst/>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83BB5743-4928-4A9E-90E2-05603DD0727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 Textspalten mit Fließtext">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9833CC9-0BC6-4E0B-9B22-C2240C91B25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 Spalten - Stichpunke und Bild">
    <p:bg>
      <p:bgPr>
        <a:blipFill rotWithShape="0">
          <a:blip r:embed="rId2"/>
          <a:stretch/>
        </a:blip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C300EEA5-3A61-455B-B26C-695DB4AF38A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 Spalten - Fließtext und Bild">
    <p:bg>
      <p:bgPr>
        <a:blipFill rotWithShape="0">
          <a:blip r:embed="rId2"/>
          <a:stretch/>
        </a:blip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D5A2A61E-22D9-4541-A775-EC2EEC8274E9}"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olientitel mit Stichpunkten_">
    <p:bg>
      <p:bgPr>
        <a:blipFill rotWithShape="0">
          <a:blip r:embed="rId2"/>
          <a:stretch/>
        </a:blip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FA178E3-4010-4308-BFB1-CBBB22593A1D}"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elfolie Bildvariante 1">
    <p:bg>
      <p:bgPr>
        <a:blipFill rotWithShape="0">
          <a:blip r:embed="rId2"/>
          <a:stretch/>
        </a:blip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lientitel mit Fließtext">
    <p:bg>
      <p:bgPr>
        <a:blipFill rotWithShape="0">
          <a:blip r:embed="rId2"/>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0C493DE3-0268-4EE0-8301-579215D86066}"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Ausrichtung einer PV Anlage</a:t>
            </a:r>
            <a:endParaRPr lang="de-AT" sz="2800" b="0" u="none" strike="noStrike">
              <a:solidFill>
                <a:srgbClr val="000000"/>
              </a:solidFill>
              <a:effectLst/>
              <a:uFillTx/>
              <a:latin typeface="Arial"/>
            </a:endParaRPr>
          </a:p>
        </p:txBody>
      </p:sp>
      <p:pic>
        <p:nvPicPr>
          <p:cNvPr id="69" name="Grafik 68"/>
          <p:cNvPicPr/>
          <p:nvPr/>
        </p:nvPicPr>
        <p:blipFill>
          <a:blip r:embed="rId2"/>
          <a:stretch/>
        </p:blipFill>
        <p:spPr>
          <a:xfrm>
            <a:off x="1620000" y="1080000"/>
            <a:ext cx="5670000" cy="377964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7" name="Rechteck 86"/>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88" name="Grafik 87"/>
          <p:cNvPicPr/>
          <p:nvPr/>
        </p:nvPicPr>
        <p:blipFill>
          <a:blip r:embed="rId3"/>
          <a:stretch/>
        </p:blipFill>
        <p:spPr>
          <a:xfrm>
            <a:off x="564840" y="1544400"/>
            <a:ext cx="5915160" cy="349560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0" name="Rechteck 89"/>
          <p:cNvSpPr/>
          <p:nvPr/>
        </p:nvSpPr>
        <p:spPr>
          <a:xfrm>
            <a:off x="541800" y="1134360"/>
            <a:ext cx="840708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Es wird ein Einheitsvektor erstellt, welcher von Innsbruck zur Sonne zeigt.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Höhenwinkel und Azimut wird berechnet, nach 12 Uhr wird Himmelsrichtung gespiegelt damit die Sonne im Westen steht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E</a:t>
            </a:r>
            <a:r>
              <a:rPr lang="de-AT" sz="1800" b="0" u="none" strike="noStrike" dirty="0">
                <a:solidFill>
                  <a:srgbClr val="000000"/>
                </a:solidFill>
                <a:effectLst/>
                <a:uFillTx/>
                <a:latin typeface="Arial"/>
              </a:rPr>
              <a:t>in Einheitsvektor mit den Richtungen Nord, Ost und Oben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pic>
        <p:nvPicPr>
          <p:cNvPr id="2" name="Grafik 1">
            <a:extLst>
              <a:ext uri="{FF2B5EF4-FFF2-40B4-BE49-F238E27FC236}">
                <a16:creationId xmlns:a16="http://schemas.microsoft.com/office/drawing/2014/main" id="{517ED13D-B70D-6A10-8E60-42F4DE202630}"/>
              </a:ext>
            </a:extLst>
          </p:cNvPr>
          <p:cNvPicPr/>
          <p:nvPr/>
        </p:nvPicPr>
        <p:blipFill>
          <a:blip r:embed="rId3"/>
          <a:stretch/>
        </p:blipFill>
        <p:spPr>
          <a:xfrm>
            <a:off x="1949580" y="3369305"/>
            <a:ext cx="5591520" cy="145692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5" name="Rechteck 94"/>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6" name="Grafik 95"/>
          <p:cNvPicPr/>
          <p:nvPr/>
        </p:nvPicPr>
        <p:blipFill>
          <a:blip r:embed="rId3"/>
          <a:stretch/>
        </p:blipFill>
        <p:spPr>
          <a:xfrm rot="1200">
            <a:off x="1065960" y="1793520"/>
            <a:ext cx="7033320" cy="252504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und 4: Tagessummen und Jahressummen</a:t>
            </a:r>
            <a:endParaRPr lang="de-AT" sz="2800" b="0" u="none" strike="noStrike" dirty="0">
              <a:solidFill>
                <a:srgbClr val="000000"/>
              </a:solidFill>
              <a:effectLst/>
              <a:uFillTx/>
              <a:latin typeface="Arial"/>
            </a:endParaRPr>
          </a:p>
        </p:txBody>
      </p:sp>
      <p:sp>
        <p:nvSpPr>
          <p:cNvPr id="98" name="Rechteck 97"/>
          <p:cNvSpPr/>
          <p:nvPr/>
        </p:nvSpPr>
        <p:spPr>
          <a:xfrm>
            <a:off x="368460" y="1085713"/>
            <a:ext cx="8407080" cy="59078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elektrische Energie (in kWh) berechnen, die eine </a:t>
            </a:r>
            <a:r>
              <a:rPr lang="de-AT" sz="1800" b="0" u="none" strike="noStrike" dirty="0" err="1">
                <a:solidFill>
                  <a:srgbClr val="000000"/>
                </a:solidFill>
                <a:effectLst/>
                <a:uFillTx/>
                <a:latin typeface="Arial"/>
              </a:rPr>
              <a:t>flacheund</a:t>
            </a:r>
            <a:r>
              <a:rPr lang="de-AT" sz="1800" b="0" u="none" strike="noStrike" dirty="0">
                <a:solidFill>
                  <a:srgbClr val="000000"/>
                </a:solidFill>
                <a:effectLst/>
                <a:uFillTx/>
                <a:latin typeface="Arial"/>
              </a:rPr>
              <a:t> eine senkrechte Solaranlage an vier bestimmten Tagen im Jahr und über das </a:t>
            </a:r>
            <a:r>
              <a:rPr lang="de-AT" sz="1800" b="0" u="none" strike="noStrike" dirty="0" err="1">
                <a:solidFill>
                  <a:srgbClr val="000000"/>
                </a:solidFill>
                <a:effectLst/>
                <a:uFillTx/>
                <a:latin typeface="Arial"/>
              </a:rPr>
              <a:t>gesammte</a:t>
            </a:r>
            <a:r>
              <a:rPr lang="de-AT" sz="1800" b="0" u="none" strike="noStrike" dirty="0">
                <a:solidFill>
                  <a:srgbClr val="000000"/>
                </a:solidFill>
                <a:effectLst/>
                <a:uFillTx/>
                <a:latin typeface="Arial"/>
              </a:rPr>
              <a:t> Jahr in Innsbruck erzeugt.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Das Panel liegt komplett flach auf dem Boden (Neigung = 0°) und Panel ist komplett senkrecht nach Süden (180°, 90°) . Wir testen dies für den 21. März, Juni, September und Dezember.</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a:t>
            </a:r>
            <a:r>
              <a:rPr lang="de-AT" sz="1800" b="0" u="none" strike="noStrike" dirty="0" err="1">
                <a:solidFill>
                  <a:srgbClr val="000000"/>
                </a:solidFill>
                <a:effectLst/>
                <a:uFillTx/>
                <a:latin typeface="Arial"/>
              </a:rPr>
              <a:t>Sonnenauf</a:t>
            </a:r>
            <a:r>
              <a:rPr lang="de-AT" sz="1800" b="0" u="none" strike="noStrike" dirty="0">
                <a:solidFill>
                  <a:srgbClr val="000000"/>
                </a:solidFill>
                <a:effectLst/>
                <a:uFillTx/>
                <a:latin typeface="Arial"/>
              </a:rPr>
              <a:t>- und -</a:t>
            </a:r>
            <a:r>
              <a:rPr lang="de-AT" sz="1800" b="0" u="none" strike="noStrike" dirty="0" err="1">
                <a:solidFill>
                  <a:srgbClr val="000000"/>
                </a:solidFill>
                <a:effectLst/>
                <a:uFillTx/>
                <a:latin typeface="Arial"/>
              </a:rPr>
              <a:t>unterganszeiten</a:t>
            </a:r>
            <a:r>
              <a:rPr lang="de-AT" sz="1800" b="0" u="none" strike="noStrike" dirty="0">
                <a:solidFill>
                  <a:srgbClr val="000000"/>
                </a:solidFill>
                <a:effectLst/>
                <a:uFillTx/>
                <a:latin typeface="Arial"/>
              </a:rPr>
              <a:t> aus Aufgabe 1 werden genutzt. Für jeden Zeitschritt wird mit dem Einheitsvektor aus Aufgabe 2 berechnet mit wie viel Kraft die Sonne auf das Panel scheint. Zum aufsummieren über den Tag wird </a:t>
            </a:r>
            <a:r>
              <a:rPr lang="de-AT" sz="1800" b="0" i="1" u="none" strike="noStrike" dirty="0" err="1">
                <a:solidFill>
                  <a:srgbClr val="000000"/>
                </a:solidFill>
                <a:effectLst/>
                <a:uFillTx/>
                <a:latin typeface="Arial"/>
              </a:rPr>
              <a:t>trapz</a:t>
            </a:r>
            <a:r>
              <a:rPr lang="de-AT" sz="1800" b="0" u="none" strike="noStrike" dirty="0">
                <a:solidFill>
                  <a:srgbClr val="000000"/>
                </a:solidFill>
                <a:effectLst/>
                <a:uFillTx/>
                <a:latin typeface="Arial"/>
              </a:rPr>
              <a:t> genutzt</a:t>
            </a:r>
            <a:r>
              <a:rPr lang="de-AT" dirty="0">
                <a:solidFill>
                  <a:srgbClr val="000000"/>
                </a:solidFill>
                <a:latin typeface="Arial"/>
              </a:rPr>
              <a:t> und mit </a:t>
            </a:r>
            <a:r>
              <a:rPr lang="de-AT" dirty="0" err="1">
                <a:solidFill>
                  <a:srgbClr val="000000"/>
                </a:solidFill>
                <a:latin typeface="Arial"/>
              </a:rPr>
              <a:t>arrayfun</a:t>
            </a:r>
            <a:r>
              <a:rPr lang="de-AT" dirty="0">
                <a:solidFill>
                  <a:srgbClr val="000000"/>
                </a:solidFill>
                <a:latin typeface="Arial"/>
              </a:rPr>
              <a:t> das </a:t>
            </a:r>
            <a:r>
              <a:rPr lang="de-AT" dirty="0" err="1">
                <a:solidFill>
                  <a:srgbClr val="000000"/>
                </a:solidFill>
                <a:latin typeface="Arial"/>
              </a:rPr>
              <a:t>gesammte</a:t>
            </a:r>
            <a:r>
              <a:rPr lang="de-AT" dirty="0">
                <a:solidFill>
                  <a:srgbClr val="000000"/>
                </a:solidFill>
                <a:latin typeface="Arial"/>
              </a:rPr>
              <a:t> Jahr berechnet</a:t>
            </a: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Tabelle mit den Werten für die 4 gewählten Tage</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und 4:</a:t>
            </a:r>
            <a:endParaRPr lang="de-AT" sz="2800" b="0" u="none" strike="noStrike" dirty="0">
              <a:solidFill>
                <a:srgbClr val="000000"/>
              </a:solidFill>
              <a:effectLst/>
              <a:uFillTx/>
              <a:latin typeface="Arial"/>
            </a:endParaRPr>
          </a:p>
        </p:txBody>
      </p:sp>
      <p:sp>
        <p:nvSpPr>
          <p:cNvPr id="100" name="Rechteck 99"/>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1" strike="noStrike" dirty="0">
                <a:solidFill>
                  <a:srgbClr val="000000"/>
                </a:solidFill>
                <a:effectLst/>
                <a:uFillTx/>
                <a:latin typeface="Arial"/>
              </a:rPr>
              <a:t>Ergebnisse:</a:t>
            </a:r>
            <a:endParaRPr lang="de-AT" sz="1800" b="1"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2" name="Grafik 1">
            <a:extLst>
              <a:ext uri="{FF2B5EF4-FFF2-40B4-BE49-F238E27FC236}">
                <a16:creationId xmlns:a16="http://schemas.microsoft.com/office/drawing/2014/main" id="{EB076C37-2774-BADE-9773-5345DC3E0807}"/>
              </a:ext>
            </a:extLst>
          </p:cNvPr>
          <p:cNvPicPr/>
          <p:nvPr/>
        </p:nvPicPr>
        <p:blipFill>
          <a:blip r:embed="rId3"/>
          <a:stretch/>
        </p:blipFill>
        <p:spPr>
          <a:xfrm>
            <a:off x="2359260" y="1773360"/>
            <a:ext cx="4772160" cy="2104920"/>
          </a:xfrm>
          <a:prstGeom prst="rect">
            <a:avLst/>
          </a:prstGeom>
          <a:noFill/>
          <a:ln w="0">
            <a:noFill/>
          </a:ln>
        </p:spPr>
      </p:pic>
      <p:pic>
        <p:nvPicPr>
          <p:cNvPr id="3" name="Grafik 2">
            <a:extLst>
              <a:ext uri="{FF2B5EF4-FFF2-40B4-BE49-F238E27FC236}">
                <a16:creationId xmlns:a16="http://schemas.microsoft.com/office/drawing/2014/main" id="{7DDD3F58-AC23-1F28-2097-391F768848C7}"/>
              </a:ext>
            </a:extLst>
          </p:cNvPr>
          <p:cNvPicPr/>
          <p:nvPr/>
        </p:nvPicPr>
        <p:blipFill>
          <a:blip r:embed="rId4"/>
          <a:stretch/>
        </p:blipFill>
        <p:spPr>
          <a:xfrm>
            <a:off x="1697220" y="4095000"/>
            <a:ext cx="6096240" cy="96156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3 un</a:t>
            </a:r>
            <a:r>
              <a:rPr lang="de-DE" sz="2800" b="1" dirty="0">
                <a:solidFill>
                  <a:srgbClr val="004983"/>
                </a:solidFill>
                <a:latin typeface="Noto Sans SemiBold"/>
                <a:ea typeface="Noto Sans SemiBold"/>
              </a:rPr>
              <a:t>d 4</a:t>
            </a:r>
            <a:r>
              <a:rPr lang="de-DE" sz="2800" b="1" u="none" strike="noStrike" dirty="0">
                <a:solidFill>
                  <a:srgbClr val="004983"/>
                </a:solidFill>
                <a:effectLst/>
                <a:uFillTx/>
                <a:latin typeface="Noto Sans SemiBold"/>
                <a:ea typeface="Noto Sans SemiBold"/>
              </a:rPr>
              <a:t>: </a:t>
            </a:r>
            <a:endParaRPr lang="de-AT" sz="2800" b="0" u="none" strike="noStrike" dirty="0">
              <a:solidFill>
                <a:srgbClr val="000000"/>
              </a:solidFill>
              <a:effectLst/>
              <a:uFillTx/>
              <a:latin typeface="Arial"/>
            </a:endParaRPr>
          </a:p>
        </p:txBody>
      </p:sp>
      <p:sp>
        <p:nvSpPr>
          <p:cNvPr id="103" name="Rechteck 102"/>
          <p:cNvSpPr/>
          <p:nvPr/>
        </p:nvSpPr>
        <p:spPr>
          <a:xfrm>
            <a:off x="541800" y="1359991"/>
            <a:ext cx="840708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de-AT" sz="1800" b="0" u="none" strike="noStrike" dirty="0">
                <a:solidFill>
                  <a:srgbClr val="000000"/>
                </a:solidFill>
                <a:effectLst/>
                <a:uFillTx/>
                <a:latin typeface="Arial"/>
              </a:rPr>
              <a:t>Wichtigster Code Abschnitt </a:t>
            </a:r>
            <a:r>
              <a:rPr lang="de-DE" dirty="0" err="1"/>
              <a:t>calcDailyEnergy</a:t>
            </a:r>
            <a:r>
              <a:rPr lang="de-AT" sz="1800" b="0" u="none" strike="noStrike" dirty="0">
                <a:solidFill>
                  <a:srgbClr val="000000"/>
                </a:solidFill>
                <a:effectLst/>
                <a:uFillTx/>
                <a:latin typeface="Arial"/>
              </a:rPr>
              <a:t>:</a:t>
            </a:r>
            <a:endParaRPr lang="de-AT" sz="1800" b="0" u="none" strike="noStrike" dirty="0">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104" name="Grafik 103"/>
          <p:cNvPicPr/>
          <p:nvPr/>
        </p:nvPicPr>
        <p:blipFill>
          <a:blip r:embed="rId3"/>
          <a:stretch/>
        </p:blipFill>
        <p:spPr>
          <a:xfrm>
            <a:off x="541800" y="2076480"/>
            <a:ext cx="8060400" cy="2851780"/>
          </a:xfrm>
          <a:prstGeom prst="rect">
            <a:avLst/>
          </a:prstGeom>
          <a:noFill/>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54C13-9F82-166A-6591-4ACD16709976}"/>
              </a:ext>
            </a:extLst>
          </p:cNvPr>
          <p:cNvSpPr>
            <a:spLocks noGrp="1"/>
          </p:cNvSpPr>
          <p:nvPr>
            <p:ph type="title"/>
          </p:nvPr>
        </p:nvSpPr>
        <p:spPr/>
        <p:txBody>
          <a:bodyPr/>
          <a:lstStyle/>
          <a:p>
            <a:pPr defTabSz="685800"/>
            <a:r>
              <a:rPr lang="de-DE" sz="2800" b="1" dirty="0">
                <a:solidFill>
                  <a:srgbClr val="004983"/>
                </a:solidFill>
                <a:ea typeface="Noto Sans SemiBold"/>
              </a:rPr>
              <a:t>Aufgabe 3 und 4:</a:t>
            </a:r>
            <a:endParaRPr lang="de-AT" sz="2800" dirty="0">
              <a:solidFill>
                <a:srgbClr val="000000"/>
              </a:solidFill>
              <a:latin typeface="Arial"/>
            </a:endParaRPr>
          </a:p>
        </p:txBody>
      </p:sp>
      <p:sp>
        <p:nvSpPr>
          <p:cNvPr id="3" name="Textplatzhalter 2">
            <a:extLst>
              <a:ext uri="{FF2B5EF4-FFF2-40B4-BE49-F238E27FC236}">
                <a16:creationId xmlns:a16="http://schemas.microsoft.com/office/drawing/2014/main" id="{6DA46C66-602D-0CDF-A1C6-FEE7CE397FDF}"/>
              </a:ext>
            </a:extLst>
          </p:cNvPr>
          <p:cNvSpPr>
            <a:spLocks noGrp="1"/>
          </p:cNvSpPr>
          <p:nvPr>
            <p:ph type="body"/>
          </p:nvPr>
        </p:nvSpPr>
        <p:spPr>
          <a:xfrm>
            <a:off x="516960" y="1299193"/>
            <a:ext cx="8063640" cy="365328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rgbClr val="000000"/>
                </a:solidFill>
                <a:effectLst/>
                <a:uLnTx/>
                <a:uFillTx/>
                <a:latin typeface="Arial"/>
                <a:ea typeface="+mn-ea"/>
                <a:cs typeface="+mn-cs"/>
              </a:rPr>
              <a:t>Wichtiger Code Abschnitt </a:t>
            </a:r>
            <a:r>
              <a:rPr kumimoji="0" lang="de-AT" sz="1800" b="0" i="0" u="none" strike="noStrike" kern="1200" cap="none" spc="0" normalizeH="0" baseline="0" noProof="0" dirty="0" err="1">
                <a:ln>
                  <a:noFill/>
                </a:ln>
                <a:solidFill>
                  <a:srgbClr val="000000"/>
                </a:solidFill>
                <a:effectLst/>
                <a:uLnTx/>
                <a:uFillTx/>
                <a:latin typeface="Arial"/>
                <a:ea typeface="+mn-ea"/>
                <a:cs typeface="+mn-cs"/>
              </a:rPr>
              <a:t>calcPanelPower</a:t>
            </a:r>
            <a:r>
              <a:rPr kumimoji="0" lang="de-AT" sz="1800" b="0" i="0" u="none" strike="noStrike" kern="1200" cap="none" spc="0" normalizeH="0" baseline="0" noProof="0" dirty="0">
                <a:ln>
                  <a:noFill/>
                </a:ln>
                <a:solidFill>
                  <a:srgbClr val="000000"/>
                </a:solidFill>
                <a:effectLst/>
                <a:uLnTx/>
                <a:uFillTx/>
                <a:latin typeface="Arial"/>
                <a:ea typeface="+mn-ea"/>
                <a:cs typeface="+mn-cs"/>
              </a:rPr>
              <a:t> zur Problemlösung:</a:t>
            </a:r>
            <a:br>
              <a:rPr kumimoji="0" lang="de-AT" sz="1800" b="0" i="0" u="none" strike="noStrike" kern="1200" cap="none" spc="0" normalizeH="0" baseline="0" noProof="0" dirty="0">
                <a:ln>
                  <a:noFill/>
                </a:ln>
                <a:solidFill>
                  <a:srgbClr val="000000"/>
                </a:solidFill>
                <a:effectLst/>
                <a:uLnTx/>
                <a:uFillTx/>
                <a:latin typeface="Arial"/>
                <a:ea typeface="+mn-ea"/>
                <a:cs typeface="+mn-cs"/>
              </a:rPr>
            </a:br>
            <a:endParaRPr kumimoji="0" lang="de-AT" sz="1800" b="0" i="0" u="none" strike="noStrike" kern="1200" cap="none" spc="0" normalizeH="0" baseline="0" noProof="0" dirty="0">
              <a:ln>
                <a:noFill/>
              </a:ln>
              <a:solidFill>
                <a:srgbClr val="000000"/>
              </a:solidFill>
              <a:effectLst/>
              <a:uLnTx/>
              <a:uFillTx/>
              <a:latin typeface="Arial"/>
              <a:ea typeface="Microsoft YaHei"/>
              <a:cs typeface="+mn-cs"/>
            </a:endParaRPr>
          </a:p>
          <a:p>
            <a:pPr marL="0" indent="0">
              <a:buNone/>
            </a:pPr>
            <a:endParaRPr lang="de-DE" dirty="0"/>
          </a:p>
        </p:txBody>
      </p:sp>
      <p:pic>
        <p:nvPicPr>
          <p:cNvPr id="5" name="Grafik 4" descr="Ein Bild, das Screenshot, Text, Multimedia-Software, Grafiksoftware enthält.&#10;&#10;KI-generierte Inhalte können fehlerhaft sein.">
            <a:extLst>
              <a:ext uri="{FF2B5EF4-FFF2-40B4-BE49-F238E27FC236}">
                <a16:creationId xmlns:a16="http://schemas.microsoft.com/office/drawing/2014/main" id="{0AAA2722-72C9-D1A3-A10E-B08357A3E583}"/>
              </a:ext>
            </a:extLst>
          </p:cNvPr>
          <p:cNvPicPr>
            <a:picLocks noChangeAspect="1"/>
          </p:cNvPicPr>
          <p:nvPr/>
        </p:nvPicPr>
        <p:blipFill>
          <a:blip r:embed="rId3"/>
          <a:stretch>
            <a:fillRect/>
          </a:stretch>
        </p:blipFill>
        <p:spPr>
          <a:xfrm>
            <a:off x="468242" y="2075519"/>
            <a:ext cx="8207516" cy="2100628"/>
          </a:xfrm>
          <a:prstGeom prst="rect">
            <a:avLst/>
          </a:prstGeom>
        </p:spPr>
      </p:pic>
    </p:spTree>
    <p:extLst>
      <p:ext uri="{BB962C8B-B14F-4D97-AF65-F5344CB8AC3E}">
        <p14:creationId xmlns:p14="http://schemas.microsoft.com/office/powerpoint/2010/main" val="365920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6" name="Rechteck 115"/>
          <p:cNvSpPr/>
          <p:nvPr/>
        </p:nvSpPr>
        <p:spPr>
          <a:xfrm>
            <a:off x="541800" y="1134360"/>
            <a:ext cx="8407080" cy="45228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dirty="0">
                <a:solidFill>
                  <a:srgbClr val="000000"/>
                </a:solidFill>
                <a:latin typeface="Arial"/>
              </a:rPr>
              <a:t> Es wird d</a:t>
            </a:r>
            <a:r>
              <a:rPr lang="de-AT" sz="1800" b="0" u="none" strike="noStrike" dirty="0">
                <a:solidFill>
                  <a:srgbClr val="000000"/>
                </a:solidFill>
                <a:effectLst/>
                <a:uFillTx/>
                <a:latin typeface="Arial"/>
              </a:rPr>
              <a:t>ie mathematisch beste Ausrichtung</a:t>
            </a:r>
            <a:r>
              <a:rPr lang="de-AT" dirty="0">
                <a:solidFill>
                  <a:srgbClr val="000000"/>
                </a:solidFill>
                <a:latin typeface="Arial"/>
              </a:rPr>
              <a:t> für die vier Tage und das gesamte Jahr gesucht</a:t>
            </a:r>
            <a:r>
              <a:rPr lang="de-AT" sz="1800" b="0" u="none" strike="noStrike" dirty="0">
                <a:solidFill>
                  <a:srgbClr val="000000"/>
                </a:solidFill>
                <a:effectLst/>
                <a:uFillTx/>
                <a:latin typeface="Arial"/>
              </a:rPr>
              <a:t>, um den höchsten Ertrag zu erzielen. </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dirty="0">
                <a:solidFill>
                  <a:srgbClr val="000000"/>
                </a:solidFill>
                <a:latin typeface="Arial"/>
              </a:rPr>
              <a:t> </a:t>
            </a:r>
            <a:r>
              <a:rPr lang="de-AT" sz="1800" b="0" u="none" strike="noStrike" dirty="0" err="1">
                <a:solidFill>
                  <a:srgbClr val="000000"/>
                </a:solidFill>
                <a:effectLst/>
                <a:uFillTx/>
                <a:latin typeface="Arial"/>
              </a:rPr>
              <a:t>fminsearch</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beta</a:t>
            </a:r>
            <a:r>
              <a:rPr lang="de-AT" sz="1800" b="0" u="none" strike="noStrike" dirty="0">
                <a:solidFill>
                  <a:srgbClr val="000000"/>
                </a:solidFill>
                <a:effectLst/>
                <a:uFillTx/>
                <a:latin typeface="Arial"/>
              </a:rPr>
              <a:t>, Azimut) wird auf berechneten Jahresertrag angewandt, Cache Funktion wird genutzt, um Sonnenvektor nicht bei jeder Iteration neu berechnen zu  müssen. Vektorisierung wird für schnellere </a:t>
            </a:r>
            <a:r>
              <a:rPr lang="de-AT" dirty="0">
                <a:solidFill>
                  <a:srgbClr val="000000"/>
                </a:solidFill>
                <a:latin typeface="Arial"/>
              </a:rPr>
              <a:t>B</a:t>
            </a:r>
            <a:r>
              <a:rPr lang="de-AT" sz="1800" b="0" u="none" strike="noStrike" dirty="0">
                <a:solidFill>
                  <a:srgbClr val="000000"/>
                </a:solidFill>
                <a:effectLst/>
                <a:uFillTx/>
                <a:latin typeface="Arial"/>
              </a:rPr>
              <a:t>erechnung angewendet.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Bestimmung der Idealen Winkel und Azimut für gewählte Tage und das Gesamtjahr</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8" name="Rechteck 11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9" name="Grafik 118"/>
          <p:cNvPicPr/>
          <p:nvPr/>
        </p:nvPicPr>
        <p:blipFill>
          <a:blip r:embed="rId3"/>
          <a:stretch/>
        </p:blipFill>
        <p:spPr>
          <a:xfrm>
            <a:off x="1766340" y="1530360"/>
            <a:ext cx="5587920" cy="1479960"/>
          </a:xfrm>
          <a:prstGeom prst="rect">
            <a:avLst/>
          </a:prstGeom>
          <a:noFill/>
          <a:ln w="0">
            <a:noFill/>
          </a:ln>
        </p:spPr>
      </p:pic>
      <p:pic>
        <p:nvPicPr>
          <p:cNvPr id="120" name="Grafik 119"/>
          <p:cNvPicPr/>
          <p:nvPr/>
        </p:nvPicPr>
        <p:blipFill>
          <a:blip r:embed="rId4"/>
          <a:stretch/>
        </p:blipFill>
        <p:spPr>
          <a:xfrm>
            <a:off x="1028520" y="3145320"/>
            <a:ext cx="7086960" cy="1399680"/>
          </a:xfrm>
          <a:prstGeom prst="rect">
            <a:avLst/>
          </a:prstGeom>
          <a:noFill/>
          <a:ln w="0">
            <a:noFill/>
          </a:ln>
        </p:spPr>
      </p:pic>
      <p:pic>
        <p:nvPicPr>
          <p:cNvPr id="121" name="Grafik 120"/>
          <p:cNvPicPr/>
          <p:nvPr/>
        </p:nvPicPr>
        <p:blipFill>
          <a:blip r:embed="rId5"/>
          <a:stretch/>
        </p:blipFill>
        <p:spPr>
          <a:xfrm>
            <a:off x="2093220" y="4680000"/>
            <a:ext cx="4934160" cy="31392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23" name="Rechteck 12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dirty="0">
                <a:solidFill>
                  <a:srgbClr val="000000"/>
                </a:solidFill>
                <a:effectLst/>
                <a:uFillTx/>
                <a:latin typeface="Arial"/>
              </a:rPr>
              <a:t>Wichtigster Code Abschnitt:</a:t>
            </a:r>
            <a:endParaRPr lang="de-AT" sz="1800" b="0" u="none" strike="noStrike" dirty="0">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dirty="0">
              <a:solidFill>
                <a:srgbClr val="000000"/>
              </a:solidFill>
              <a:effectLst/>
              <a:uFillTx/>
              <a:latin typeface="Arial"/>
              <a:ea typeface="Microsoft YaHei"/>
            </a:endParaRPr>
          </a:p>
          <a:p>
            <a:pPr>
              <a:lnSpc>
                <a:spcPct val="100000"/>
              </a:lnSpc>
            </a:pPr>
            <a:endParaRPr lang="de-AT" sz="1800" b="0" u="none" strike="noStrike" dirty="0">
              <a:solidFill>
                <a:srgbClr val="000000"/>
              </a:solidFill>
              <a:effectLst/>
              <a:uFillTx/>
              <a:latin typeface="Arial"/>
              <a:ea typeface="Microsoft YaHei"/>
            </a:endParaRPr>
          </a:p>
        </p:txBody>
      </p:sp>
      <p:pic>
        <p:nvPicPr>
          <p:cNvPr id="5" name="Grafik 4" descr="Ein Bild, das Text, Screenshot, Schrift enthält.&#10;&#10;KI-generierte Inhalte können fehlerhaft sein.">
            <a:extLst>
              <a:ext uri="{FF2B5EF4-FFF2-40B4-BE49-F238E27FC236}">
                <a16:creationId xmlns:a16="http://schemas.microsoft.com/office/drawing/2014/main" id="{F78DD272-9E9A-2A1C-0BC9-416FDDC68214}"/>
              </a:ext>
            </a:extLst>
          </p:cNvPr>
          <p:cNvPicPr>
            <a:picLocks noChangeAspect="1"/>
          </p:cNvPicPr>
          <p:nvPr/>
        </p:nvPicPr>
        <p:blipFill>
          <a:blip r:embed="rId3"/>
          <a:stretch>
            <a:fillRect/>
          </a:stretch>
        </p:blipFill>
        <p:spPr>
          <a:xfrm>
            <a:off x="837403" y="1590660"/>
            <a:ext cx="7445794" cy="33277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1545-BD7A-7CDF-3E4E-2C0A316F6D8F}"/>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36A7DCBC-B6F7-4236-D7A8-9A1A5F7F05B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Inhalt</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645A75C5-B951-478B-B3BB-EAF850E74BF5}"/>
              </a:ext>
            </a:extLst>
          </p:cNvPr>
          <p:cNvSpPr txBox="1"/>
          <p:nvPr/>
        </p:nvSpPr>
        <p:spPr>
          <a:xfrm>
            <a:off x="539639" y="1201320"/>
            <a:ext cx="6133009" cy="3137867"/>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Grundlagen des 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Mathematische Grundlagen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Aufbau der Software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Umsetzung der Aufgabe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Herausforderungen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36229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6" name="Rechteck 125"/>
          <p:cNvSpPr/>
          <p:nvPr/>
        </p:nvSpPr>
        <p:spPr>
          <a:xfrm>
            <a:off x="541800" y="1134360"/>
            <a:ext cx="8407080" cy="53641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Quantifizierung des maximalen physikalischen Ertragspotenzials durch ein- und zweiachsige Nachführung des Panels zum Sonnenvektor. </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cellfun</a:t>
            </a:r>
            <a:r>
              <a:rPr lang="de-AT" sz="1800" b="0" u="none" strike="noStrike" dirty="0">
                <a:solidFill>
                  <a:srgbClr val="000000"/>
                </a:solidFill>
                <a:effectLst/>
                <a:uFillTx/>
                <a:latin typeface="Arial"/>
              </a:rPr>
              <a:t> oder </a:t>
            </a:r>
            <a:r>
              <a:rPr lang="de-AT" sz="1800" b="0" u="none" strike="noStrike" dirty="0" err="1">
                <a:solidFill>
                  <a:srgbClr val="000000"/>
                </a:solidFill>
                <a:effectLst/>
                <a:uFillTx/>
                <a:latin typeface="Arial"/>
              </a:rPr>
              <a:t>arrayfun</a:t>
            </a:r>
            <a:r>
              <a:rPr lang="de-AT" dirty="0">
                <a:solidFill>
                  <a:srgbClr val="000000"/>
                </a:solidFill>
                <a:latin typeface="Arial"/>
              </a:rPr>
              <a:t> für</a:t>
            </a:r>
            <a:r>
              <a:rPr lang="de-AT" sz="1800" b="0" u="none" strike="noStrike" dirty="0">
                <a:solidFill>
                  <a:srgbClr val="000000"/>
                </a:solidFill>
                <a:effectLst/>
                <a:uFillTx/>
                <a:latin typeface="Arial"/>
              </a:rPr>
              <a:t> die Tracking-Algorithmen über den gesamten </a:t>
            </a:r>
            <a:r>
              <a:rPr lang="de-AT" sz="1800" b="0" u="none" strike="noStrike" dirty="0" err="1">
                <a:solidFill>
                  <a:srgbClr val="000000"/>
                </a:solidFill>
                <a:effectLst/>
                <a:uFillTx/>
                <a:latin typeface="Arial"/>
              </a:rPr>
              <a:t>year_cache</a:t>
            </a:r>
            <a:r>
              <a:rPr lang="de-AT" sz="1800" b="0" u="none" strike="noStrike" dirty="0">
                <a:solidFill>
                  <a:srgbClr val="000000"/>
                </a:solidFill>
                <a:effectLst/>
                <a:uFillTx/>
                <a:latin typeface="Arial"/>
              </a:rPr>
              <a:t> der Sonnenvektoren laufen lassen. Die Leistungsdaten werden pro Tag mittels </a:t>
            </a:r>
            <a:r>
              <a:rPr lang="de-AT" sz="1800" b="0" u="none" strike="noStrike" dirty="0" err="1">
                <a:solidFill>
                  <a:srgbClr val="000000"/>
                </a:solidFill>
                <a:effectLst/>
                <a:uFillTx/>
                <a:latin typeface="Arial"/>
              </a:rPr>
              <a:t>trapz</a:t>
            </a:r>
            <a:r>
              <a:rPr lang="de-AT" sz="1800" b="0" u="none" strike="noStrike" dirty="0">
                <a:solidFill>
                  <a:srgbClr val="000000"/>
                </a:solidFill>
                <a:effectLst/>
                <a:uFillTx/>
                <a:latin typeface="Arial"/>
              </a:rPr>
              <a:t> integriert und anschließend mit der </a:t>
            </a:r>
            <a:r>
              <a:rPr lang="de-AT" sz="1800" b="0" u="none" strike="noStrike" dirty="0" err="1">
                <a:solidFill>
                  <a:srgbClr val="000000"/>
                </a:solidFill>
                <a:effectLst/>
                <a:uFillTx/>
                <a:latin typeface="Arial"/>
              </a:rPr>
              <a:t>sum</a:t>
            </a:r>
            <a:r>
              <a:rPr lang="de-AT" sz="1800" b="0" u="none" strike="noStrike" dirty="0">
                <a:solidFill>
                  <a:srgbClr val="000000"/>
                </a:solidFill>
                <a:effectLst/>
                <a:uFillTx/>
                <a:latin typeface="Arial"/>
              </a:rPr>
              <a:t>-Funktion zur Jahressumme akkumuliert.</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Berechnung der Effizienzsteigerung durch den Vergleich der Tracking-Erträge mit der horizontalen Referenz (0°) und der zuvor berechneten optimalen fixierten Ausrichtung. </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6: Nachgeführte Anlage </a:t>
            </a:r>
            <a:endParaRPr lang="de-AT" sz="2800" b="0" u="none" strike="noStrike" dirty="0">
              <a:solidFill>
                <a:srgbClr val="000000"/>
              </a:solidFill>
              <a:effectLst/>
              <a:uFillTx/>
              <a:latin typeface="Arial"/>
            </a:endParaRPr>
          </a:p>
        </p:txBody>
      </p:sp>
      <p:sp>
        <p:nvSpPr>
          <p:cNvPr id="128" name="Rechteck 12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9" name="Grafik 128"/>
          <p:cNvPicPr/>
          <p:nvPr/>
        </p:nvPicPr>
        <p:blipFill>
          <a:blip r:embed="rId3"/>
          <a:stretch/>
        </p:blipFill>
        <p:spPr>
          <a:xfrm>
            <a:off x="4322680" y="1370240"/>
            <a:ext cx="4461320" cy="2306800"/>
          </a:xfrm>
          <a:prstGeom prst="rect">
            <a:avLst/>
          </a:prstGeom>
          <a:noFill/>
          <a:ln w="0">
            <a:noFill/>
          </a:ln>
        </p:spPr>
      </p:pic>
      <p:pic>
        <p:nvPicPr>
          <p:cNvPr id="130" name="Grafik 129"/>
          <p:cNvPicPr/>
          <p:nvPr/>
        </p:nvPicPr>
        <p:blipFill>
          <a:blip r:embed="rId4"/>
          <a:stretch/>
        </p:blipFill>
        <p:spPr>
          <a:xfrm>
            <a:off x="360000" y="3888000"/>
            <a:ext cx="5272560" cy="1285560"/>
          </a:xfrm>
          <a:prstGeom prst="rect">
            <a:avLst/>
          </a:prstGeom>
          <a:noFill/>
          <a:ln w="0">
            <a:noFill/>
          </a:ln>
        </p:spPr>
      </p:pic>
      <p:pic>
        <p:nvPicPr>
          <p:cNvPr id="131" name="Grafik 130"/>
          <p:cNvPicPr/>
          <p:nvPr/>
        </p:nvPicPr>
        <p:blipFill>
          <a:blip r:embed="rId5"/>
          <a:stretch/>
        </p:blipFill>
        <p:spPr>
          <a:xfrm>
            <a:off x="360000" y="1473200"/>
            <a:ext cx="3582080" cy="210088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33" name="Rechteck 13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34" name="Grafik 133"/>
          <p:cNvPicPr/>
          <p:nvPr/>
        </p:nvPicPr>
        <p:blipFill>
          <a:blip r:embed="rId3"/>
          <a:stretch/>
        </p:blipFill>
        <p:spPr>
          <a:xfrm>
            <a:off x="180000" y="1579680"/>
            <a:ext cx="3744360" cy="2740320"/>
          </a:xfrm>
          <a:prstGeom prst="rect">
            <a:avLst/>
          </a:prstGeom>
          <a:noFill/>
          <a:ln w="0">
            <a:noFill/>
          </a:ln>
        </p:spPr>
      </p:pic>
      <p:pic>
        <p:nvPicPr>
          <p:cNvPr id="135" name="Grafik 134"/>
          <p:cNvPicPr/>
          <p:nvPr/>
        </p:nvPicPr>
        <p:blipFill>
          <a:blip r:embed="rId4"/>
          <a:stretch/>
        </p:blipFill>
        <p:spPr>
          <a:xfrm>
            <a:off x="3960000" y="1664640"/>
            <a:ext cx="5103360" cy="193536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7" name="Rechteck 136"/>
          <p:cNvSpPr/>
          <p:nvPr/>
        </p:nvSpPr>
        <p:spPr>
          <a:xfrm>
            <a:off x="541800" y="1134360"/>
            <a:ext cx="8407080" cy="543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spcBef>
                <a:spcPts val="1191"/>
              </a:spcBef>
              <a:spcAft>
                <a:spcPts val="992"/>
              </a:spcAft>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Maximierung des monetären Ertrags anstatt der reinen Energiemenge </a:t>
            </a: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Identifikation der wirtschaftlich idealen Ausrichtung, die Erzeugungsspitzen in Hochpreisphasen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9" name="Rechteck 13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0" name="Grafik 139"/>
          <p:cNvPicPr/>
          <p:nvPr/>
        </p:nvPicPr>
        <p:blipFill>
          <a:blip r:embed="rId3"/>
          <a:stretch/>
        </p:blipFill>
        <p:spPr>
          <a:xfrm>
            <a:off x="633960" y="1548000"/>
            <a:ext cx="3686040" cy="115200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el 2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42" name="Rechteck 14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3" name="Grafik 142"/>
          <p:cNvPicPr/>
          <p:nvPr/>
        </p:nvPicPr>
        <p:blipFill>
          <a:blip r:embed="rId3"/>
          <a:stretch/>
        </p:blipFill>
        <p:spPr>
          <a:xfrm>
            <a:off x="3453840" y="1260000"/>
            <a:ext cx="5495040" cy="3807360"/>
          </a:xfrm>
          <a:prstGeom prst="rect">
            <a:avLst/>
          </a:prstGeom>
          <a:noFill/>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CBAAB-E4F0-5590-1BB3-1E8C2766C258}"/>
            </a:ext>
          </a:extLst>
        </p:cNvPr>
        <p:cNvGrpSpPr/>
        <p:nvPr/>
      </p:nvGrpSpPr>
      <p:grpSpPr>
        <a:xfrm>
          <a:off x="0" y="0"/>
          <a:ext cx="0" cy="0"/>
          <a:chOff x="0" y="0"/>
          <a:chExt cx="0" cy="0"/>
        </a:xfrm>
      </p:grpSpPr>
      <p:sp>
        <p:nvSpPr>
          <p:cNvPr id="141" name="Titel 24">
            <a:extLst>
              <a:ext uri="{FF2B5EF4-FFF2-40B4-BE49-F238E27FC236}">
                <a16:creationId xmlns:a16="http://schemas.microsoft.com/office/drawing/2014/main" id="{4E9B0C1F-D041-97F0-CE5B-B9AF722FCFBD}"/>
              </a:ext>
            </a:extLst>
          </p:cNvPr>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dirty="0">
                <a:solidFill>
                  <a:srgbClr val="004983"/>
                </a:solidFill>
                <a:latin typeface="Noto Sans SemiBold"/>
              </a:rPr>
              <a:t>Herausforderungen:</a:t>
            </a:r>
            <a:endParaRPr lang="de-AT" sz="2800" b="0" u="none" strike="noStrike" dirty="0">
              <a:solidFill>
                <a:srgbClr val="000000"/>
              </a:solidFill>
              <a:effectLst/>
              <a:uFillTx/>
              <a:latin typeface="Arial"/>
            </a:endParaRPr>
          </a:p>
        </p:txBody>
      </p:sp>
      <p:sp>
        <p:nvSpPr>
          <p:cNvPr id="142" name="Rechteck 141">
            <a:extLst>
              <a:ext uri="{FF2B5EF4-FFF2-40B4-BE49-F238E27FC236}">
                <a16:creationId xmlns:a16="http://schemas.microsoft.com/office/drawing/2014/main" id="{6ABC2465-6782-512E-04D2-EAC8BDD6F824}"/>
              </a:ext>
            </a:extLst>
          </p:cNvPr>
          <p:cNvSpPr/>
          <p:nvPr/>
        </p:nvSpPr>
        <p:spPr>
          <a:xfrm>
            <a:off x="541800" y="1134360"/>
            <a:ext cx="8407080" cy="42458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de-DE" dirty="0">
                <a:solidFill>
                  <a:srgbClr val="000000"/>
                </a:solidFill>
                <a:latin typeface="Arial"/>
              </a:rPr>
              <a:t>Vereinfachung der Sonnenzeit:</a:t>
            </a:r>
          </a:p>
          <a:p>
            <a:pPr marL="742950" lvl="1" indent="-285750">
              <a:buFont typeface="Arial" panose="020B0604020202020204" pitchFamily="34" charset="0"/>
              <a:buChar char="•"/>
            </a:pPr>
            <a:r>
              <a:rPr lang="de-DE" dirty="0">
                <a:solidFill>
                  <a:srgbClr val="000000"/>
                </a:solidFill>
                <a:latin typeface="Arial"/>
              </a:rPr>
              <a:t>Solare Mittagzeit fix auf 12:00 Uhr gesetzt</a:t>
            </a:r>
          </a:p>
          <a:p>
            <a:pPr marL="742950" lvl="1" indent="-285750">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Koordinatensystem-Konfusion:</a:t>
            </a:r>
          </a:p>
          <a:p>
            <a:pPr marL="742950" lvl="1" indent="-285750">
              <a:buFont typeface="Arial" panose="020B0604020202020204" pitchFamily="34" charset="0"/>
              <a:buChar char="•"/>
            </a:pPr>
            <a:r>
              <a:rPr lang="de-DE" dirty="0">
                <a:solidFill>
                  <a:srgbClr val="000000"/>
                </a:solidFill>
                <a:latin typeface="Arial"/>
              </a:rPr>
              <a:t>Einheitliche Definition von Achsen und Winkeln</a:t>
            </a:r>
            <a:endParaRPr lang="de-AT" dirty="0">
              <a:solidFill>
                <a:srgbClr val="000000"/>
              </a:solidFill>
              <a:latin typeface="Arial"/>
              <a:ea typeface="Microsoft YaHei"/>
            </a:endParaRP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Beleuchtung der Rückseite:</a:t>
            </a:r>
          </a:p>
          <a:p>
            <a:pPr marL="742950" lvl="1" indent="-285750">
              <a:buFont typeface="Arial" panose="020B0604020202020204" pitchFamily="34" charset="0"/>
              <a:buChar char="•"/>
            </a:pPr>
            <a:r>
              <a:rPr lang="de-DE" dirty="0">
                <a:solidFill>
                  <a:srgbClr val="000000"/>
                </a:solidFill>
                <a:latin typeface="Arial"/>
              </a:rPr>
              <a:t>Negative Leistungen konsequent auf 0 begrenzt</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Laufzeit der Optimierung:</a:t>
            </a:r>
          </a:p>
          <a:p>
            <a:pPr marL="742950" lvl="1" indent="-285750">
              <a:buFont typeface="Arial" panose="020B0604020202020204" pitchFamily="34" charset="0"/>
              <a:buChar char="•"/>
            </a:pPr>
            <a:r>
              <a:rPr lang="de-DE" dirty="0">
                <a:solidFill>
                  <a:srgbClr val="000000"/>
                </a:solidFill>
                <a:latin typeface="Arial"/>
              </a:rPr>
              <a:t>Caching von Sonnenbahnen &amp; vektorisierte Berechnung</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Numerische Instabilität bei flachen Winkeln:</a:t>
            </a:r>
          </a:p>
          <a:p>
            <a:pPr marL="742950" lvl="1" indent="-285750">
              <a:buFont typeface="Arial" panose="020B0604020202020204" pitchFamily="34" charset="0"/>
              <a:buChar char="•"/>
            </a:pPr>
            <a:r>
              <a:rPr lang="de-DE" dirty="0">
                <a:solidFill>
                  <a:srgbClr val="000000"/>
                </a:solidFill>
                <a:latin typeface="Arial"/>
              </a:rPr>
              <a:t>Teilweise Begrenzung trigonometrischer Zwischenergebnisse</a:t>
            </a:r>
          </a:p>
          <a:p>
            <a:pPr marL="285750" indent="-285750">
              <a:lnSpc>
                <a:spcPct val="100000"/>
              </a:lnSpc>
              <a:buFont typeface="Arial" panose="020B0604020202020204" pitchFamily="34" charset="0"/>
              <a:buChar char="•"/>
            </a:pPr>
            <a:endParaRPr lang="de-DE" dirty="0">
              <a:solidFill>
                <a:srgbClr val="000000"/>
              </a:solidFill>
              <a:latin typeface="Arial"/>
            </a:endParaRPr>
          </a:p>
        </p:txBody>
      </p:sp>
    </p:spTree>
    <p:extLst>
      <p:ext uri="{BB962C8B-B14F-4D97-AF65-F5344CB8AC3E}">
        <p14:creationId xmlns:p14="http://schemas.microsoft.com/office/powerpoint/2010/main" val="1516732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descr="Ein Bild, das Gras, draußen, Berg, Baum enthält.&#10;&#10;KI-generierte Inhalte können fehlerhaft sein.">
            <a:extLst>
              <a:ext uri="{FF2B5EF4-FFF2-40B4-BE49-F238E27FC236}">
                <a16:creationId xmlns:a16="http://schemas.microsoft.com/office/drawing/2014/main" id="{FFC9E631-85F7-0E8A-6A51-35EB32753F59}"/>
              </a:ext>
            </a:extLst>
          </p:cNvPr>
          <p:cNvPicPr>
            <a:picLocks noChangeAspect="1"/>
          </p:cNvPicPr>
          <p:nvPr/>
        </p:nvPicPr>
        <p:blipFill>
          <a:blip r:embed="rId3">
            <a:extLst>
              <a:ext uri="{28A0092B-C50C-407E-A947-70E740481C1C}">
                <a14:useLocalDpi xmlns:a14="http://schemas.microsoft.com/office/drawing/2010/main" val="0"/>
              </a:ext>
            </a:extLst>
          </a:blip>
          <a:srcRect l="5230" r="23390"/>
          <a:stretch>
            <a:fillRect/>
          </a:stretch>
        </p:blipFill>
        <p:spPr>
          <a:xfrm>
            <a:off x="1891767" y="10"/>
            <a:ext cx="7252231" cy="5714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715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5DD7937B-BFC0-AA52-43AC-7B8A3DA233A1}"/>
              </a:ext>
            </a:extLst>
          </p:cNvPr>
          <p:cNvSpPr>
            <a:spLocks noGrp="1"/>
          </p:cNvSpPr>
          <p:nvPr>
            <p:ph type="title"/>
          </p:nvPr>
        </p:nvSpPr>
        <p:spPr>
          <a:xfrm>
            <a:off x="628650" y="304270"/>
            <a:ext cx="2866641" cy="1583260"/>
          </a:xfrm>
        </p:spPr>
        <p:txBody>
          <a:bodyPr vert="horz" lIns="91440" tIns="45720" rIns="91440" bIns="45720" rtlCol="0" anchor="ctr">
            <a:normAutofit/>
          </a:bodyPr>
          <a:lstStyle/>
          <a:p>
            <a:r>
              <a:rPr lang="en-US" sz="4800" b="1" dirty="0"/>
              <a:t>Ende</a:t>
            </a:r>
            <a:endParaRPr lang="en-US" sz="3200" dirty="0"/>
          </a:p>
        </p:txBody>
      </p:sp>
      <p:sp>
        <p:nvSpPr>
          <p:cNvPr id="8" name="AutoShape 10">
            <a:extLst>
              <a:ext uri="{FF2B5EF4-FFF2-40B4-BE49-F238E27FC236}">
                <a16:creationId xmlns:a16="http://schemas.microsoft.com/office/drawing/2014/main" id="{7520A9FB-8D28-24C0-2014-9D6262EFB527}"/>
              </a:ext>
            </a:extLst>
          </p:cNvPr>
          <p:cNvSpPr>
            <a:spLocks noGrp="1" noChangeAspect="1" noChangeArrowheads="1"/>
          </p:cNvSpPr>
          <p:nvPr>
            <p:ph type="body"/>
          </p:nvPr>
        </p:nvSpPr>
        <p:spPr bwMode="auto">
          <a:xfrm>
            <a:off x="628650" y="2028500"/>
            <a:ext cx="2866641" cy="3118969"/>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0" compatLnSpc="1">
            <a:prstTxWarp prst="textNoShape">
              <a:avLst/>
            </a:prstTxWarp>
            <a:normAutofit/>
          </a:bodyPr>
          <a:lstStyle/>
          <a:p>
            <a:pPr indent="-228600">
              <a:buFont typeface="Arial" panose="020B0604020202020204" pitchFamily="34" charset="0"/>
              <a:buChar char="•"/>
            </a:pPr>
            <a:endParaRPr lang="en-US" sz="1600">
              <a:latin typeface="+mn-lt"/>
              <a:ea typeface="+mn-ea"/>
              <a:cs typeface="+mn-cs"/>
            </a:endParaRPr>
          </a:p>
        </p:txBody>
      </p:sp>
    </p:spTree>
    <p:extLst>
      <p:ext uri="{BB962C8B-B14F-4D97-AF65-F5344CB8AC3E}">
        <p14:creationId xmlns:p14="http://schemas.microsoft.com/office/powerpoint/2010/main" val="689555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8E94D-1D0C-E32A-085A-4D0766BF6647}"/>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52E39390-FCB7-207C-718C-DD97FBFEDB8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Grundlagen des Projekts</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CF3E195B-327B-96D2-F51D-5B1A7A950B8A}"/>
              </a:ext>
            </a:extLst>
          </p:cNvPr>
          <p:cNvSpPr txBox="1"/>
          <p:nvPr/>
        </p:nvSpPr>
        <p:spPr>
          <a:xfrm>
            <a:off x="539639" y="1201320"/>
            <a:ext cx="6133009" cy="2583869"/>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Zielsetzung des Numerik-Projekts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Koordinatensystem und Orientierung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Physikalisches Modell der Solarleistung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Annahmen und Modellvereinfachungen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25958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el 2"/>
          <p:cNvSpPr txBox="1"/>
          <p:nvPr/>
        </p:nvSpPr>
        <p:spPr>
          <a:xfrm>
            <a:off x="516960" y="57420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a:t>
            </a:r>
            <a:endParaRPr lang="en-US" sz="2800" b="0" u="none" strike="noStrike" dirty="0">
              <a:solidFill>
                <a:schemeClr val="dk1"/>
              </a:solidFill>
              <a:effectLst/>
              <a:uFillTx/>
              <a:latin typeface="Noto Sans"/>
            </a:endParaRPr>
          </a:p>
        </p:txBody>
      </p:sp>
      <p:pic>
        <p:nvPicPr>
          <p:cNvPr id="67" name="Grafik 66"/>
          <p:cNvPicPr/>
          <p:nvPr/>
        </p:nvPicPr>
        <p:blipFill>
          <a:blip r:embed="rId3"/>
          <a:stretch/>
        </p:blipFill>
        <p:spPr>
          <a:xfrm>
            <a:off x="5284122" y="1496668"/>
            <a:ext cx="3060000" cy="583200"/>
          </a:xfrm>
          <a:prstGeom prst="rect">
            <a:avLst/>
          </a:prstGeom>
          <a:noFill/>
          <a:ln w="0">
            <a:noFill/>
          </a:ln>
        </p:spPr>
      </p:pic>
      <p:pic>
        <p:nvPicPr>
          <p:cNvPr id="68" name="Grafik 67"/>
          <p:cNvPicPr/>
          <p:nvPr/>
        </p:nvPicPr>
        <p:blipFill>
          <a:blip r:embed="rId4"/>
          <a:stretch/>
        </p:blipFill>
        <p:spPr>
          <a:xfrm>
            <a:off x="5400021" y="2114788"/>
            <a:ext cx="1338120" cy="267120"/>
          </a:xfrm>
          <a:prstGeom prst="rect">
            <a:avLst/>
          </a:prstGeom>
          <a:noFill/>
          <a:ln w="0">
            <a:noFill/>
          </a:ln>
        </p:spPr>
      </p:pic>
      <p:pic>
        <p:nvPicPr>
          <p:cNvPr id="69" name="Grafik 68"/>
          <p:cNvPicPr/>
          <p:nvPr/>
        </p:nvPicPr>
        <p:blipFill>
          <a:blip r:embed="rId5"/>
          <a:stretch/>
        </p:blipFill>
        <p:spPr>
          <a:xfrm>
            <a:off x="5284122" y="2634628"/>
            <a:ext cx="3420000" cy="325080"/>
          </a:xfrm>
          <a:prstGeom prst="rect">
            <a:avLst/>
          </a:prstGeom>
          <a:noFill/>
          <a:ln w="0">
            <a:noFill/>
          </a:ln>
        </p:spPr>
      </p:pic>
      <p:pic>
        <p:nvPicPr>
          <p:cNvPr id="70" name="Grafik 69"/>
          <p:cNvPicPr/>
          <p:nvPr/>
        </p:nvPicPr>
        <p:blipFill>
          <a:blip r:embed="rId6"/>
          <a:stretch/>
        </p:blipFill>
        <p:spPr>
          <a:xfrm>
            <a:off x="5284122" y="2936668"/>
            <a:ext cx="2487960" cy="559080"/>
          </a:xfrm>
          <a:prstGeom prst="rect">
            <a:avLst/>
          </a:prstGeom>
          <a:noFill/>
          <a:ln w="0">
            <a:noFill/>
          </a:ln>
        </p:spPr>
      </p:pic>
      <p:sp>
        <p:nvSpPr>
          <p:cNvPr id="3" name="Textfeld 2">
            <a:extLst>
              <a:ext uri="{FF2B5EF4-FFF2-40B4-BE49-F238E27FC236}">
                <a16:creationId xmlns:a16="http://schemas.microsoft.com/office/drawing/2014/main" id="{BA8A6B0A-C72E-32D7-79DC-69D5D93E66F9}"/>
              </a:ext>
            </a:extLst>
          </p:cNvPr>
          <p:cNvSpPr txBox="1"/>
          <p:nvPr/>
        </p:nvSpPr>
        <p:spPr>
          <a:xfrm>
            <a:off x="516960" y="1179800"/>
            <a:ext cx="4572000" cy="2308324"/>
          </a:xfrm>
          <a:prstGeom prst="rect">
            <a:avLst/>
          </a:prstGeom>
          <a:noFill/>
        </p:spPr>
        <p:txBody>
          <a:bodyPr wrap="square">
            <a:spAutoFit/>
          </a:bodyPr>
          <a:lstStyle/>
          <a:p>
            <a:pPr marL="285750" indent="-285750">
              <a:buFont typeface="Arial" panose="020B0604020202020204" pitchFamily="34" charset="0"/>
              <a:buChar char="•"/>
            </a:pPr>
            <a:r>
              <a:rPr lang="de-DE" dirty="0"/>
              <a:t>Mathematische Umformung physikalischer Zusammenhänge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Vektordarstellung von Sonnenstand und Modulausrichtung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Numerische Berechnung von Tages- und Jahresenergie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el 3"/>
          <p:cNvSpPr txBox="1"/>
          <p:nvPr/>
        </p:nvSpPr>
        <p:spPr>
          <a:xfrm>
            <a:off x="516960" y="61632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 </a:t>
            </a:r>
            <a:endParaRPr lang="en-US" sz="2800" b="0" u="none" strike="noStrike" dirty="0">
              <a:solidFill>
                <a:schemeClr val="dk1"/>
              </a:solidFill>
              <a:effectLst/>
              <a:uFillTx/>
              <a:latin typeface="Noto Sans"/>
            </a:endParaRPr>
          </a:p>
        </p:txBody>
      </p:sp>
      <mc:AlternateContent xmlns:mc="http://schemas.openxmlformats.org/markup-compatibility/2006" xmlns:a14="http://schemas.microsoft.com/office/drawing/2010/main">
        <mc:Choice Requires="a14">
          <p:sp>
            <p:nvSpPr>
              <p:cNvPr id="72" name="Textfeld 71"/>
              <p:cNvSpPr txBox="1"/>
              <p:nvPr/>
            </p:nvSpPr>
            <p:spPr>
              <a:xfrm>
                <a:off x="3187800" y="2889360"/>
                <a:ext cx="1269720" cy="634680"/>
              </a:xfrm>
              <a:prstGeom prst="rect">
                <a:avLst/>
              </a:prstGeom>
            </p:spPr>
            <p:txBody>
              <a:bodyPr/>
              <a:lstStyle/>
              <a:p>
                <a:endParaRPr/>
              </a:p>
            </p:txBody>
          </p:sp>
        </mc:Choice>
        <mc:Fallback xmlns="" xmlns:p14="http://schemas.microsoft.com/office/powerpoint/2010/main" xmlns:p15="http://schemas.microsoft.com/office/powerpoint/2012/main">
          <p:sp>
            <p:nvSpPr>
              <p:cNvPr id="72" name=""/>
              <p:cNvSpPr txBox="1"/>
              <p:nvPr/>
            </p:nvSpPr>
            <p:spPr>
              <a:xfrm>
                <a:off x="3187800" y="2889360"/>
                <a:ext cx="1269720" cy="634680"/>
              </a:xfrm>
              <a:prstGeom prst="rect">
                <a:avLst/>
              </a:prstGeom>
              <a:blipFill>
                <a:blip r:embed="rId3"/>
                <a:stretch>
                  <a:fillRect/>
                </a:stretch>
              </a:blipFill>
            </p:spPr>
          </p:sp>
        </mc:Fallback>
      </mc:AlternateContent>
      <p:pic>
        <p:nvPicPr>
          <p:cNvPr id="3" name="Grafik 2" descr="Ein Bild, das Text, Schrift, Handschrift, Diagramm enthält.&#10;&#10;KI-generierte Inhalte können fehlerhaft sein.">
            <a:extLst>
              <a:ext uri="{FF2B5EF4-FFF2-40B4-BE49-F238E27FC236}">
                <a16:creationId xmlns:a16="http://schemas.microsoft.com/office/drawing/2014/main" id="{CCB9E6E1-3776-A713-8B80-36F2ADA6F7DE}"/>
              </a:ext>
            </a:extLst>
          </p:cNvPr>
          <p:cNvPicPr>
            <a:picLocks noChangeAspect="1"/>
          </p:cNvPicPr>
          <p:nvPr/>
        </p:nvPicPr>
        <p:blipFill>
          <a:blip r:embed="rId4"/>
          <a:stretch>
            <a:fillRect/>
          </a:stretch>
        </p:blipFill>
        <p:spPr>
          <a:xfrm>
            <a:off x="5347375" y="1272700"/>
            <a:ext cx="3368332" cy="2248095"/>
          </a:xfrm>
          <a:prstGeom prst="rect">
            <a:avLst/>
          </a:prstGeom>
        </p:spPr>
      </p:pic>
      <p:sp>
        <p:nvSpPr>
          <p:cNvPr id="5" name="Textfeld 4">
            <a:extLst>
              <a:ext uri="{FF2B5EF4-FFF2-40B4-BE49-F238E27FC236}">
                <a16:creationId xmlns:a16="http://schemas.microsoft.com/office/drawing/2014/main" id="{5CABDAFD-D85C-9259-CBA6-CC7F39068175}"/>
              </a:ext>
            </a:extLst>
          </p:cNvPr>
          <p:cNvSpPr txBox="1"/>
          <p:nvPr/>
        </p:nvSpPr>
        <p:spPr>
          <a:xfrm>
            <a:off x="516960" y="1215716"/>
            <a:ext cx="4572000" cy="2308324"/>
          </a:xfrm>
          <a:prstGeom prst="rect">
            <a:avLst/>
          </a:prstGeom>
          <a:noFill/>
        </p:spPr>
        <p:txBody>
          <a:bodyPr wrap="square">
            <a:spAutoFit/>
          </a:bodyPr>
          <a:lstStyle/>
          <a:p>
            <a:r>
              <a:rPr lang="de-DE" dirty="0"/>
              <a:t>Kosinus-Abhängigkeit des Einfallswinkels der Sonne</a:t>
            </a:r>
          </a:p>
          <a:p>
            <a:endParaRPr lang="de-DE" dirty="0"/>
          </a:p>
          <a:p>
            <a:r>
              <a:rPr lang="de-DE" dirty="0"/>
              <a:t>Maximale Leistung bei senkrechtem Strahlungseinfall</a:t>
            </a:r>
          </a:p>
          <a:p>
            <a:endParaRPr lang="de-DE" dirty="0"/>
          </a:p>
          <a:p>
            <a:r>
              <a:rPr lang="de-DE" dirty="0"/>
              <a:t>Tagesenergie als zeitliche Integration der Leistung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el 4"/>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Aufbau der Software</a:t>
            </a:r>
            <a:endParaRPr lang="en-US" sz="2800" b="0" u="none" strike="noStrike">
              <a:solidFill>
                <a:schemeClr val="dk1"/>
              </a:solidFill>
              <a:effectLst/>
              <a:uFillTx/>
              <a:latin typeface="Noto Sans"/>
            </a:endParaRPr>
          </a:p>
        </p:txBody>
      </p:sp>
      <p:sp>
        <p:nvSpPr>
          <p:cNvPr id="76" name="Textfeld 75"/>
          <p:cNvSpPr txBox="1"/>
          <p:nvPr/>
        </p:nvSpPr>
        <p:spPr>
          <a:xfrm>
            <a:off x="539640" y="1201320"/>
            <a:ext cx="5312880" cy="3778200"/>
          </a:xfrm>
          <a:prstGeom prst="rect">
            <a:avLst/>
          </a:prstGeom>
          <a:noFill/>
          <a:ln w="0">
            <a:noFill/>
          </a:ln>
        </p:spPr>
        <p:txBody>
          <a:bodyPr lIns="90000" tIns="45000" rIns="90000" bIns="45000" anchor="t">
            <a:spAutoFit/>
          </a:bodyPr>
          <a:lstStyle/>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Modulare Struktur:</a:t>
            </a:r>
            <a:r>
              <a:rPr lang="de-AT" sz="1800" b="0" u="none" strike="noStrike" dirty="0">
                <a:solidFill>
                  <a:srgbClr val="000000"/>
                </a:solidFill>
                <a:effectLst/>
                <a:uFillTx/>
                <a:latin typeface="Arial"/>
              </a:rPr>
              <a:t> Trennung von Logik (</a:t>
            </a:r>
            <a:r>
              <a:rPr lang="de-AT" sz="1800" b="0" u="none" strike="noStrike" dirty="0" err="1">
                <a:solidFill>
                  <a:srgbClr val="000000"/>
                </a:solidFill>
                <a:effectLst/>
                <a:uFillTx/>
                <a:latin typeface="Arial"/>
              </a:rPr>
              <a:t>SolarLib</a:t>
            </a:r>
            <a:r>
              <a:rPr lang="de-AT" sz="1800" b="0" u="none" strike="noStrike" dirty="0">
                <a:solidFill>
                  <a:srgbClr val="000000"/>
                </a:solidFill>
                <a:effectLst/>
                <a:uFillTx/>
                <a:latin typeface="Arial"/>
              </a:rPr>
              <a:t>) und Anwendungen (Tasks)</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Vektorisierung:</a:t>
            </a:r>
            <a:r>
              <a:rPr lang="de-AT" sz="1800" b="0" u="none" strike="noStrike" dirty="0">
                <a:solidFill>
                  <a:srgbClr val="000000"/>
                </a:solidFill>
                <a:effectLst/>
                <a:uFillTx/>
                <a:latin typeface="Arial"/>
              </a:rPr>
              <a:t> Nutzung von </a:t>
            </a:r>
            <a:r>
              <a:rPr lang="de-AT" sz="1800" b="0" u="none" strike="noStrike" dirty="0" err="1">
                <a:solidFill>
                  <a:srgbClr val="000000"/>
                </a:solidFill>
                <a:effectLst/>
                <a:uFillTx/>
                <a:latin typeface="Arial"/>
              </a:rPr>
              <a:t>Matlab</a:t>
            </a:r>
            <a:r>
              <a:rPr lang="de-AT" sz="1800" b="0" u="none" strike="noStrike" dirty="0">
                <a:solidFill>
                  <a:srgbClr val="000000"/>
                </a:solidFill>
                <a:effectLst/>
                <a:uFillTx/>
                <a:latin typeface="Arial"/>
              </a:rPr>
              <a:t> Matrix Operationen für hohe Rechengeschwindigkeiten</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Caching System:</a:t>
            </a:r>
            <a:r>
              <a:rPr lang="de-AT" sz="1800" b="0" u="none" strike="noStrike" dirty="0">
                <a:solidFill>
                  <a:srgbClr val="000000"/>
                </a:solidFill>
                <a:effectLst/>
                <a:uFillTx/>
                <a:latin typeface="Arial"/>
              </a:rPr>
              <a:t> Vorberechnung von Sonnenbahnen zur Beschleunigung der </a:t>
            </a:r>
            <a:r>
              <a:rPr lang="de-AT" sz="1800" b="0" u="none" strike="noStrike" dirty="0" err="1">
                <a:solidFill>
                  <a:srgbClr val="000000"/>
                </a:solidFill>
                <a:effectLst/>
                <a:uFillTx/>
                <a:latin typeface="Arial"/>
              </a:rPr>
              <a:t>Optimierungs</a:t>
            </a:r>
            <a:r>
              <a:rPr lang="de-AT" sz="1800" b="0" u="none" strike="noStrike" dirty="0">
                <a:solidFill>
                  <a:srgbClr val="000000"/>
                </a:solidFill>
                <a:effectLst/>
                <a:uFillTx/>
                <a:latin typeface="Arial"/>
              </a:rPr>
              <a:t> Aufgaben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AEB9-AD53-4E54-3B6F-80B9B43162C6}"/>
            </a:ext>
          </a:extLst>
        </p:cNvPr>
        <p:cNvGrpSpPr/>
        <p:nvPr/>
      </p:nvGrpSpPr>
      <p:grpSpPr>
        <a:xfrm>
          <a:off x="0" y="0"/>
          <a:ext cx="0" cy="0"/>
          <a:chOff x="0" y="0"/>
          <a:chExt cx="0" cy="0"/>
        </a:xfrm>
      </p:grpSpPr>
      <p:sp>
        <p:nvSpPr>
          <p:cNvPr id="76" name="Textfeld 75">
            <a:extLst>
              <a:ext uri="{FF2B5EF4-FFF2-40B4-BE49-F238E27FC236}">
                <a16:creationId xmlns:a16="http://schemas.microsoft.com/office/drawing/2014/main" id="{F565576F-8F3C-0997-8F97-7969D3C87705}"/>
              </a:ext>
            </a:extLst>
          </p:cNvPr>
          <p:cNvSpPr txBox="1"/>
          <p:nvPr/>
        </p:nvSpPr>
        <p:spPr>
          <a:xfrm>
            <a:off x="539640" y="1201320"/>
            <a:ext cx="5312880" cy="367878"/>
          </a:xfrm>
          <a:prstGeom prst="rect">
            <a:avLst/>
          </a:prstGeom>
          <a:noFill/>
          <a:ln w="0">
            <a:noFill/>
          </a:ln>
        </p:spPr>
        <p:txBody>
          <a:bodyPr lIns="90000" tIns="45000" rIns="90000" bIns="45000" anchor="t">
            <a:spAutoFit/>
          </a:bodyPr>
          <a:lstStyle/>
          <a:p>
            <a:pPr>
              <a:buClr>
                <a:srgbClr val="000000"/>
              </a:buClr>
              <a:buSzPct val="45000"/>
            </a:pPr>
            <a:r>
              <a:rPr lang="de-AT" dirty="0">
                <a:solidFill>
                  <a:srgbClr val="000000"/>
                </a:solidFill>
                <a:latin typeface="Arial"/>
              </a:rPr>
              <a:t> </a:t>
            </a:r>
            <a:endParaRPr lang="de-AT" sz="1800" u="none" strike="noStrike" dirty="0">
              <a:solidFill>
                <a:srgbClr val="000000"/>
              </a:solidFill>
              <a:effectLst/>
              <a:uFillTx/>
              <a:latin typeface="Arial"/>
            </a:endParaRPr>
          </a:p>
        </p:txBody>
      </p:sp>
      <p:pic>
        <p:nvPicPr>
          <p:cNvPr id="6" name="Grafik 5" descr="Ein Bild, das Text, Screenshot, Schrift, Design enthält.&#10;&#10;KI-generierte Inhalte können fehlerhaft sein.">
            <a:extLst>
              <a:ext uri="{FF2B5EF4-FFF2-40B4-BE49-F238E27FC236}">
                <a16:creationId xmlns:a16="http://schemas.microsoft.com/office/drawing/2014/main" id="{1AAA3AD1-2663-2DDD-3096-31A952A5487E}"/>
              </a:ext>
            </a:extLst>
          </p:cNvPr>
          <p:cNvPicPr>
            <a:picLocks noChangeAspect="1"/>
          </p:cNvPicPr>
          <p:nvPr/>
        </p:nvPicPr>
        <p:blipFill>
          <a:blip r:embed="rId3"/>
          <a:stretch>
            <a:fillRect/>
          </a:stretch>
        </p:blipFill>
        <p:spPr>
          <a:xfrm>
            <a:off x="1645911" y="236668"/>
            <a:ext cx="5852178" cy="4804151"/>
          </a:xfrm>
          <a:prstGeom prst="rect">
            <a:avLst/>
          </a:prstGeom>
        </p:spPr>
      </p:pic>
    </p:spTree>
    <p:extLst>
      <p:ext uri="{BB962C8B-B14F-4D97-AF65-F5344CB8AC3E}">
        <p14:creationId xmlns:p14="http://schemas.microsoft.com/office/powerpoint/2010/main" val="12154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2" name="Rechteck 81"/>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Sonne auf- und untergeht berechnen, um den Zeitraum für die Energieerzeugung festzulegen.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Mathematisch gesehen findet der Sonnenaufgang genau dann statt, wenn der Höhenwinkel der Sonne exakt 0° beträgt.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Zuerst Deklination berechnet, mithilfe von Breitengrad Stundenwinkel für den Horizont gefunden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Uhrzeit für Start und Ende der Energieberechnung sowie die gesamte Dauer des Tages in Stunden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4" name="Rechteck 83"/>
          <p:cNvSpPr/>
          <p:nvPr/>
        </p:nvSpPr>
        <p:spPr>
          <a:xfrm>
            <a:off x="541800" y="1134360"/>
            <a:ext cx="8407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0" u="none" strike="noStrike">
                <a:solidFill>
                  <a:srgbClr val="000000"/>
                </a:solidFill>
                <a:effectLst/>
                <a:uFillTx/>
                <a:latin typeface="Arial"/>
              </a:rPr>
              <a:t>Ergebnisse: </a:t>
            </a:r>
            <a:endParaRPr lang="de-AT" sz="1800" b="0" u="none" strike="noStrike">
              <a:solidFill>
                <a:srgbClr val="000000"/>
              </a:solidFill>
              <a:effectLst/>
              <a:uFillTx/>
              <a:latin typeface="Arial"/>
              <a:ea typeface="Microsoft YaHei"/>
            </a:endParaRPr>
          </a:p>
          <a:p>
            <a:pPr marL="360000">
              <a:lnSpc>
                <a:spcPct val="100000"/>
              </a:lnSpc>
              <a:buClr>
                <a:srgbClr val="000000"/>
              </a:buClr>
              <a:buFont typeface="Symbol" charset="2"/>
              <a:buChar char=""/>
            </a:pPr>
            <a:r>
              <a:rPr lang="de-AT" sz="1800" b="0" u="none" strike="noStrike">
                <a:solidFill>
                  <a:srgbClr val="000000"/>
                </a:solidFill>
                <a:effectLst/>
                <a:uFillTx/>
                <a:latin typeface="Arial"/>
              </a:rPr>
              <a:t>Taglänge für 21. Juni: 15.73 h </a:t>
            </a:r>
            <a:endParaRPr lang="de-AT" sz="1800" b="0" u="none" strike="noStrike">
              <a:solidFill>
                <a:srgbClr val="000000"/>
              </a:solidFill>
              <a:effectLst/>
              <a:uFillTx/>
              <a:latin typeface="Arial"/>
              <a:ea typeface="Microsoft YaHei"/>
            </a:endParaRPr>
          </a:p>
        </p:txBody>
      </p:sp>
      <p:pic>
        <p:nvPicPr>
          <p:cNvPr id="85" name="Grafik 84"/>
          <p:cNvPicPr/>
          <p:nvPr/>
        </p:nvPicPr>
        <p:blipFill>
          <a:blip r:embed="rId3"/>
          <a:stretch/>
        </p:blipFill>
        <p:spPr>
          <a:xfrm>
            <a:off x="1743120" y="1800000"/>
            <a:ext cx="4736880" cy="3110400"/>
          </a:xfrm>
          <a:prstGeom prst="rect">
            <a:avLst/>
          </a:prstGeom>
          <a:noFill/>
          <a:ln w="0">
            <a:noFill/>
          </a:ln>
        </p:spPr>
      </p:pic>
    </p:spTree>
  </p:cSld>
  <p:clrMapOvr>
    <a:masterClrMapping/>
  </p:clrMapOvr>
</p:sld>
</file>

<file path=ppt/theme/theme1.xml><?xml version="1.0" encoding="utf-8"?>
<a:theme xmlns:a="http://schemas.openxmlformats.org/drawingml/2006/main"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a:ea typeface=""/>
        <a:cs typeface=""/>
      </a:majorFont>
      <a:minorFont>
        <a:latin typeface="Noto Sans"/>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1690</Words>
  <Application>Microsoft Office PowerPoint</Application>
  <PresentationFormat>Bildschirmpräsentation (16:10)</PresentationFormat>
  <Paragraphs>223</Paragraphs>
  <Slides>27</Slides>
  <Notes>26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27</vt:i4>
      </vt:variant>
    </vt:vector>
  </HeadingPairs>
  <TitlesOfParts>
    <vt:vector size="36" baseType="lpstr">
      <vt:lpstr>Aptos</vt:lpstr>
      <vt:lpstr>Arial</vt:lpstr>
      <vt:lpstr>Cambria Math</vt:lpstr>
      <vt:lpstr>Noto Sans</vt:lpstr>
      <vt:lpstr>Noto Sans SemiBold</vt:lpstr>
      <vt:lpstr>Symbol</vt:lpstr>
      <vt:lpstr>Times New Roman</vt:lpstr>
      <vt:lpstr>Wingdings</vt:lpstr>
      <vt:lpstr>Office</vt:lpstr>
      <vt:lpstr>Ausrichtung einer PV Anlage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Aufgabe 3 und 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Martina Geir</dc:creator>
  <dc:description/>
  <cp:lastModifiedBy>Simen Cherubin</cp:lastModifiedBy>
  <cp:revision>63</cp:revision>
  <dcterms:created xsi:type="dcterms:W3CDTF">2025-07-14T13:55:07Z</dcterms:created>
  <dcterms:modified xsi:type="dcterms:W3CDTF">2026-01-20T09:16:37Z</dcterms:modified>
  <dc:language>de-AT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